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embeddedFontLst>
    <p:embeddedFont>
      <p:font typeface="Montserrat SemiBold"/>
      <p:regular r:id="rId46"/>
      <p:bold r:id="rId47"/>
      <p:italic r:id="rId48"/>
      <p:boldItalic r:id="rId49"/>
    </p:embeddedFont>
    <p:embeddedFont>
      <p:font typeface="Roboto"/>
      <p:regular r:id="rId50"/>
      <p:bold r:id="rId51"/>
      <p:italic r:id="rId52"/>
      <p:boldItalic r:id="rId53"/>
    </p:embeddedFont>
    <p:embeddedFont>
      <p:font typeface="Montserrat"/>
      <p:regular r:id="rId54"/>
      <p:bold r:id="rId55"/>
      <p:italic r:id="rId56"/>
      <p:boldItalic r:id="rId57"/>
    </p:embeddedFont>
    <p:embeddedFont>
      <p:font typeface="Montserrat ExtraBold"/>
      <p:bold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A7493BE0-EF0F-4BFD-B5A1-774578C94410}">
  <a:tblStyle styleId="{A7493BE0-EF0F-4BFD-B5A1-774578C9441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MontserratSemiBold-regular.fntdata"/><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ontserratSemiBold-italic.fntdata"/><Relationship Id="rId47" Type="http://schemas.openxmlformats.org/officeDocument/2006/relationships/font" Target="fonts/MontserratSemiBold-bold.fntdata"/><Relationship Id="rId49" Type="http://schemas.openxmlformats.org/officeDocument/2006/relationships/font" Target="fonts/MontserratSemiBol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11" Type="http://schemas.openxmlformats.org/officeDocument/2006/relationships/slide" Target="slides/slide5.xml"/><Relationship Id="rId55" Type="http://schemas.openxmlformats.org/officeDocument/2006/relationships/font" Target="fonts/Montserrat-bold.fntdata"/><Relationship Id="rId10" Type="http://schemas.openxmlformats.org/officeDocument/2006/relationships/slide" Target="slides/slide4.xml"/><Relationship Id="rId54" Type="http://schemas.openxmlformats.org/officeDocument/2006/relationships/font" Target="fonts/Montserrat-regular.fntdata"/><Relationship Id="rId13" Type="http://schemas.openxmlformats.org/officeDocument/2006/relationships/slide" Target="slides/slide7.xml"/><Relationship Id="rId57" Type="http://schemas.openxmlformats.org/officeDocument/2006/relationships/font" Target="fonts/Montserrat-boldItalic.fntdata"/><Relationship Id="rId12" Type="http://schemas.openxmlformats.org/officeDocument/2006/relationships/slide" Target="slides/slide6.xml"/><Relationship Id="rId56" Type="http://schemas.openxmlformats.org/officeDocument/2006/relationships/font" Target="fonts/Montserrat-italic.fntdata"/><Relationship Id="rId15" Type="http://schemas.openxmlformats.org/officeDocument/2006/relationships/slide" Target="slides/slide9.xml"/><Relationship Id="rId59" Type="http://schemas.openxmlformats.org/officeDocument/2006/relationships/font" Target="fonts/MontserratExtraBold-boldItalic.fntdata"/><Relationship Id="rId14" Type="http://schemas.openxmlformats.org/officeDocument/2006/relationships/slide" Target="slides/slide8.xml"/><Relationship Id="rId58" Type="http://schemas.openxmlformats.org/officeDocument/2006/relationships/font" Target="fonts/MontserratExtraBold-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webopedia.com/TERM/S/security.html" TargetMode="External"/><Relationship Id="rId3" Type="http://schemas.openxmlformats.org/officeDocument/2006/relationships/hyperlink" Target="https://www.webopedia.com/TERM/D/data.html" TargetMode="External"/><Relationship Id="rId4" Type="http://schemas.openxmlformats.org/officeDocument/2006/relationships/hyperlink" Target="https://www.webopedia.com/TERM/D/database.html"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62e9049cb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2e9049c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61a02c0ed1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61a02c0ed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Mas antes, vou contar um pequeno relato que aconteceu comigo a uns anos atrás. Então senta que lá vem história</a:t>
            </a:r>
            <a:endParaRPr/>
          </a:p>
          <a:p>
            <a:pPr indent="0" lvl="0" marL="0" rtl="0" algn="l">
              <a:spcBef>
                <a:spcPts val="0"/>
              </a:spcBef>
              <a:spcAft>
                <a:spcPts val="0"/>
              </a:spcAft>
              <a:buNone/>
            </a:pPr>
            <a:r>
              <a:rPr lang="pt-BR"/>
              <a:t>Eu trabalhava em uma empresa de desenvolvimento de software, trabalhava em um projeto. Tenho um amigo que trabalha na Tempest, que estou trabalhando agora, e estavamos conversando um dia sobre projetos e tudo mais. E ele me perguntou se poderia ver se achava alguma falha, eu falei tudo bem, até pq eu queria saber como estava minha aplicação e queria saber se tudo o que ele falava de hacking existia de fato. Por que ainda tinha minhas dúvidas sobre isso(Dar uma incrementada)</a:t>
            </a:r>
            <a:br>
              <a:rPr lang="pt-BR"/>
            </a:br>
            <a:r>
              <a:rPr lang="pt-BR">
                <a:solidFill>
                  <a:schemeClr val="dk1"/>
                </a:solidFill>
              </a:rPr>
              <a:t>Olha que imagem bonita, eu estava em casa, assistindo fantástico, ainda lembro o dia pra vocês verem o quanto isso me impactou, e ai recebo uma imagem por whataspp</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62e9049cb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62e9049cb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Explicar o que é pentest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6156efc969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6156efc969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6156efc969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6156efc969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6156efc969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6156efc96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6156efc969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6156efc969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6156efc969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6156efc969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6156efc969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6156efc969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Feito às pressas do jeitinho que empresas sem respabilidade nenhuma trabalham</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6156efc969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6156efc969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Por que pensar em segurança? Porque falar de segurança?</a:t>
            </a:r>
            <a:br>
              <a:rPr lang="pt-BR"/>
            </a:br>
            <a:r>
              <a:rPr lang="pt-BR"/>
              <a:t>Notícias como essas surgem quase todos os dias, como trabalho na Tempest, uma empresa de segurança digital, nós estamos sempre a parte de notícias assim. Precisamos saber antes de qualquer pessoa, como está a saúde dos sistemas dos nossos clientes. E sério, quase todo dia, chega alguma informação desse tipo.</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6156efc969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6156efc969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E vou lançar alguns questionamentos aqui, espero respondê-los ao longo da palestra</a:t>
            </a:r>
            <a:endParaRPr/>
          </a:p>
          <a:p>
            <a:pPr indent="0" lvl="0" marL="0" rtl="0" algn="l">
              <a:spcBef>
                <a:spcPts val="0"/>
              </a:spcBef>
              <a:spcAft>
                <a:spcPts val="0"/>
              </a:spcAft>
              <a:buNone/>
            </a:pPr>
            <a:r>
              <a:t/>
            </a:r>
            <a:endParaRPr/>
          </a:p>
          <a:p>
            <a:pPr indent="0" lvl="0" marL="0" rtl="0" algn="l">
              <a:spcBef>
                <a:spcPts val="0"/>
              </a:spcBef>
              <a:spcAft>
                <a:spcPts val="0"/>
              </a:spcAft>
              <a:buNone/>
            </a:pPr>
            <a:r>
              <a:rPr lang="pt-BR"/>
              <a:t>Mas antes temos que aprender alguns conceitos para a apresentação.</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62e9049cb1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62e9049cb1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6156efc969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6156efc969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Vulnerabili</a:t>
            </a:r>
            <a:endParaRPr/>
          </a:p>
          <a:p>
            <a:pPr indent="0" lvl="0" marL="0" rtl="0" algn="l">
              <a:spcBef>
                <a:spcPts val="0"/>
              </a:spcBef>
              <a:spcAft>
                <a:spcPts val="0"/>
              </a:spcAft>
              <a:buNone/>
            </a:pPr>
            <a:r>
              <a:rPr lang="pt-BR"/>
              <a:t>Fiz uma pequena pesquisa na Tempest, para entender os tipos de vulnerabilidades mais encontradas em aplicações web com Python. Para isso, usei um site chamado CVE Details. Este site reúne vários reports de vulnerabilidades, dos mais variados tipos de tecnologia. </a:t>
            </a:r>
            <a:r>
              <a:rPr b="1" i="1" lang="pt-BR" sz="900">
                <a:solidFill>
                  <a:srgbClr val="666666"/>
                </a:solidFill>
                <a:highlight>
                  <a:srgbClr val="FFFFFF"/>
                </a:highlight>
              </a:rPr>
              <a:t>C</a:t>
            </a:r>
            <a:r>
              <a:rPr i="1" lang="pt-BR" sz="900">
                <a:solidFill>
                  <a:srgbClr val="666666"/>
                </a:solidFill>
                <a:highlight>
                  <a:srgbClr val="FFFFFF"/>
                </a:highlight>
              </a:rPr>
              <a:t>ommon </a:t>
            </a:r>
            <a:r>
              <a:rPr b="1" i="1" lang="pt-BR" sz="900">
                <a:solidFill>
                  <a:srgbClr val="666666"/>
                </a:solidFill>
                <a:highlight>
                  <a:srgbClr val="FFFFFF"/>
                </a:highlight>
              </a:rPr>
              <a:t>V</a:t>
            </a:r>
            <a:r>
              <a:rPr i="1" lang="pt-BR" sz="900">
                <a:solidFill>
                  <a:srgbClr val="666666"/>
                </a:solidFill>
                <a:highlight>
                  <a:srgbClr val="FFFFFF"/>
                </a:highlight>
              </a:rPr>
              <a:t>ulnerabilities and </a:t>
            </a:r>
            <a:r>
              <a:rPr b="1" i="1" lang="pt-BR" sz="900">
                <a:solidFill>
                  <a:srgbClr val="666666"/>
                </a:solidFill>
                <a:highlight>
                  <a:srgbClr val="FFFFFF"/>
                </a:highlight>
              </a:rPr>
              <a:t>E</a:t>
            </a:r>
            <a:r>
              <a:rPr i="1" lang="pt-BR" sz="900">
                <a:solidFill>
                  <a:srgbClr val="666666"/>
                </a:solidFill>
                <a:highlight>
                  <a:srgbClr val="FFFFFF"/>
                </a:highlight>
              </a:rPr>
              <a:t>xposures (</a:t>
            </a:r>
            <a:r>
              <a:rPr b="1" i="1" lang="pt-BR" sz="900">
                <a:solidFill>
                  <a:srgbClr val="666666"/>
                </a:solidFill>
                <a:highlight>
                  <a:srgbClr val="FFFFFF"/>
                </a:highlight>
              </a:rPr>
              <a:t>CVE</a:t>
            </a:r>
            <a:r>
              <a:rPr i="1" lang="pt-BR" sz="900">
                <a:solidFill>
                  <a:srgbClr val="666666"/>
                </a:solidFill>
                <a:highlight>
                  <a:srgbClr val="FFFFFF"/>
                </a:highlight>
              </a:rPr>
              <a:t>)</a:t>
            </a:r>
            <a:r>
              <a:rPr lang="pt-BR" sz="900">
                <a:solidFill>
                  <a:srgbClr val="666666"/>
                </a:solidFill>
                <a:highlight>
                  <a:srgbClr val="FFFFFF"/>
                </a:highlight>
              </a:rPr>
              <a:t> is a dictionary-type list of standardized names for vulnerabilities and other information related to </a:t>
            </a:r>
            <a:r>
              <a:rPr lang="pt-BR" sz="900">
                <a:solidFill>
                  <a:srgbClr val="CC3300"/>
                </a:solidFill>
                <a:highlight>
                  <a:srgbClr val="FFFFFF"/>
                </a:highlight>
                <a:uFill>
                  <a:noFill/>
                </a:uFill>
                <a:hlinkClick r:id="rId2"/>
              </a:rPr>
              <a:t>security </a:t>
            </a:r>
            <a:r>
              <a:rPr lang="pt-BR" sz="900">
                <a:solidFill>
                  <a:srgbClr val="666666"/>
                </a:solidFill>
                <a:highlight>
                  <a:srgbClr val="FFFFFF"/>
                </a:highlight>
              </a:rPr>
              <a:t>exposures. CVE aims to standardize the names for all publicly known vulnerabilities and security exposures. The goal of CVE is to make it easier to share </a:t>
            </a:r>
            <a:r>
              <a:rPr lang="pt-BR" sz="900">
                <a:solidFill>
                  <a:srgbClr val="CC3300"/>
                </a:solidFill>
                <a:highlight>
                  <a:srgbClr val="FFFFFF"/>
                </a:highlight>
                <a:uFill>
                  <a:noFill/>
                </a:uFill>
                <a:hlinkClick r:id="rId3"/>
              </a:rPr>
              <a:t>data</a:t>
            </a:r>
            <a:r>
              <a:rPr lang="pt-BR" sz="900">
                <a:solidFill>
                  <a:srgbClr val="666666"/>
                </a:solidFill>
                <a:highlight>
                  <a:srgbClr val="FFFFFF"/>
                </a:highlight>
              </a:rPr>
              <a:t> across separate vulnerable </a:t>
            </a:r>
            <a:r>
              <a:rPr lang="pt-BR" sz="900">
                <a:solidFill>
                  <a:srgbClr val="CC3300"/>
                </a:solidFill>
                <a:highlight>
                  <a:srgbClr val="FFFFFF"/>
                </a:highlight>
                <a:uFill>
                  <a:noFill/>
                </a:uFill>
                <a:hlinkClick r:id="rId4"/>
              </a:rPr>
              <a:t>databases</a:t>
            </a:r>
            <a:r>
              <a:rPr lang="pt-BR" sz="900">
                <a:solidFill>
                  <a:srgbClr val="666666"/>
                </a:solidFill>
                <a:highlight>
                  <a:srgbClr val="FFFFFF"/>
                </a:highlight>
              </a:rPr>
              <a:t> and security tools.</a:t>
            </a:r>
            <a:endParaRPr sz="900">
              <a:solidFill>
                <a:srgbClr val="666666"/>
              </a:solidFill>
              <a:highlight>
                <a:srgbClr val="FFFFFF"/>
              </a:highlight>
            </a:endParaRPr>
          </a:p>
          <a:p>
            <a:pPr indent="0" lvl="0" marL="0" rtl="0" algn="l">
              <a:spcBef>
                <a:spcPts val="0"/>
              </a:spcBef>
              <a:spcAft>
                <a:spcPts val="0"/>
              </a:spcAft>
              <a:buNone/>
            </a:pPr>
            <a:r>
              <a:t/>
            </a:r>
            <a:endParaRPr sz="900">
              <a:solidFill>
                <a:srgbClr val="666666"/>
              </a:solidFill>
              <a:highlight>
                <a:srgbClr val="FFFFFF"/>
              </a:highlight>
            </a:endParaRPr>
          </a:p>
          <a:p>
            <a:pPr indent="0" lvl="0" marL="0" rtl="0" algn="l">
              <a:spcBef>
                <a:spcPts val="0"/>
              </a:spcBef>
              <a:spcAft>
                <a:spcPts val="0"/>
              </a:spcAft>
              <a:buNone/>
            </a:pPr>
            <a:r>
              <a:rPr lang="pt-BR" sz="900">
                <a:solidFill>
                  <a:srgbClr val="666666"/>
                </a:solidFill>
                <a:highlight>
                  <a:srgbClr val="FFFFFF"/>
                </a:highlight>
              </a:rPr>
              <a:t>E fazendo algumas pesquisa nesse e outros sites, contrui essa tabela(PASSA)</a:t>
            </a:r>
            <a:endParaRPr sz="900">
              <a:solidFill>
                <a:srgbClr val="666666"/>
              </a:solidFill>
              <a:highlight>
                <a:srgbClr val="FFFFFF"/>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61a02c0e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61a02c0e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atacante usar uma determinada informação e quanto ele precisa saber para explorar uma falha</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6156efc969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6156efc969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6156efc969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6156efc969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a:solidFill>
                  <a:schemeClr val="dk1"/>
                </a:solidFill>
              </a:rPr>
              <a:t>	 	 	</a:t>
            </a:r>
            <a:endParaRPr>
              <a:solidFill>
                <a:schemeClr val="dk1"/>
              </a:solidFill>
            </a:endParaRPr>
          </a:p>
          <a:p>
            <a:pPr indent="0" lvl="0" marL="0" rtl="0" algn="just">
              <a:spcBef>
                <a:spcPts val="1200"/>
              </a:spcBef>
              <a:spcAft>
                <a:spcPts val="0"/>
              </a:spcAft>
              <a:buClr>
                <a:schemeClr val="dk1"/>
              </a:buClr>
              <a:buSzPts val="1100"/>
              <a:buFont typeface="Arial"/>
              <a:buNone/>
            </a:pPr>
            <a:r>
              <a:rPr lang="pt-BR" sz="1200">
                <a:solidFill>
                  <a:schemeClr val="dk1"/>
                </a:solidFill>
              </a:rPr>
              <a:t>Dentre as vulnerabilidades mais reportadas está a de </a:t>
            </a:r>
            <a:r>
              <a:rPr i="1" lang="pt-BR" sz="1200">
                <a:solidFill>
                  <a:schemeClr val="dk1"/>
                </a:solidFill>
              </a:rPr>
              <a:t>DoS(Denial of Service)</a:t>
            </a:r>
            <a:r>
              <a:rPr lang="pt-BR" sz="1200">
                <a:solidFill>
                  <a:schemeClr val="dk1"/>
                </a:solidFill>
              </a:rPr>
              <a:t>, que pode ser traduzida como Negação de Serviço. Este tipo de ataque consiste em deixar os recursos de um determinado sistema indisponíveis, isso acontece normalmente pelo envio massivo de requisições a um servidor ou uma rede, o qual não consegue suportar esse número de requisições com retorno inválido, deixando a aplicação ocupada ou até mesmo fora do ar.</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g6156efc969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6156efc969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spcBef>
                <a:spcPts val="1200"/>
              </a:spcBef>
              <a:spcAft>
                <a:spcPts val="0"/>
              </a:spcAft>
              <a:buClr>
                <a:schemeClr val="dk1"/>
              </a:buClr>
              <a:buSzPts val="1100"/>
              <a:buFont typeface="Arial"/>
              <a:buNone/>
            </a:pPr>
            <a:r>
              <a:rPr i="1" lang="pt-BR" sz="1200">
                <a:solidFill>
                  <a:schemeClr val="dk1"/>
                </a:solidFill>
              </a:rPr>
              <a:t>p</a:t>
            </a:r>
            <a:r>
              <a:rPr i="1" lang="pt-BR" sz="1200">
                <a:solidFill>
                  <a:schemeClr val="dk1"/>
                </a:solidFill>
              </a:rPr>
              <a:t>ackage </a:t>
            </a:r>
            <a:r>
              <a:rPr lang="pt-BR" sz="1200">
                <a:solidFill>
                  <a:schemeClr val="dk1"/>
                </a:solidFill>
              </a:rPr>
              <a:t>ElementTree. Esse pacote permite fazer o </a:t>
            </a:r>
            <a:r>
              <a:rPr i="1" lang="pt-BR" sz="1200">
                <a:solidFill>
                  <a:schemeClr val="dk1"/>
                </a:solidFill>
              </a:rPr>
              <a:t>parsing</a:t>
            </a:r>
            <a:r>
              <a:rPr lang="pt-BR" sz="1200">
                <a:solidFill>
                  <a:schemeClr val="dk1"/>
                </a:solidFill>
              </a:rPr>
              <a:t>, ler, modificar e popular arquivos XML. A vulnerabilidade acontece na inicialização quando o ElementTree C Accelerator não chama o método XML_SetHashSalt() para inicializar o Expat hash. Um ataque remoto poderia ser feito passando um XML que provocasse uma colisão de hash na estrutura de dados, consumindo assim CPU e RAM e consequentemente deixar a aplicação indisponível.</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62e9049cb1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62e9049cb1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6156efc969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6156efc969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pt-BR" sz="1200">
                <a:solidFill>
                  <a:srgbClr val="424242"/>
                </a:solidFill>
                <a:highlight>
                  <a:srgbClr val="F2F2F2"/>
                </a:highlight>
                <a:latin typeface="Roboto"/>
                <a:ea typeface="Roboto"/>
                <a:cs typeface="Roboto"/>
                <a:sym typeface="Roboto"/>
              </a:rPr>
              <a:t>Buffer overflow is an anomaly that occurs when software writing data to a buffer overflows the buffer’s capacity, resulting in adjacent memory locations being overwritten. In other words, too much information is being passed into a container that does not have enough space, and that information ends up replacing data in adjacent containers.</a:t>
            </a:r>
            <a:endParaRPr sz="1200">
              <a:solidFill>
                <a:srgbClr val="424242"/>
              </a:solidFill>
              <a:highlight>
                <a:srgbClr val="F2F2F2"/>
              </a:highlight>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pt-BR" sz="1200">
                <a:solidFill>
                  <a:srgbClr val="424242"/>
                </a:solidFill>
                <a:highlight>
                  <a:srgbClr val="F2F2F2"/>
                </a:highlight>
                <a:latin typeface="Roboto"/>
                <a:ea typeface="Roboto"/>
                <a:cs typeface="Roboto"/>
                <a:sym typeface="Roboto"/>
              </a:rPr>
              <a:t>Buffer overflows can be exploited by attackers with a goal of modifying a computer’s memory in order to undermine or take control of program execution.</a:t>
            </a:r>
            <a:endParaRPr sz="1200">
              <a:solidFill>
                <a:srgbClr val="424242"/>
              </a:solidFill>
              <a:highlight>
                <a:srgbClr val="F2F2F2"/>
              </a:highlight>
              <a:latin typeface="Roboto"/>
              <a:ea typeface="Roboto"/>
              <a:cs typeface="Roboto"/>
              <a:sym typeface="Roboto"/>
            </a:endParaRPr>
          </a:p>
          <a:p>
            <a:pPr indent="0" lvl="0" marL="0" rtl="0" algn="l">
              <a:spcBef>
                <a:spcPts val="120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g6156efc969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6156efc969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Windows</a:t>
            </a:r>
            <a:r>
              <a:rPr lang="pt-BR">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pt-BR" sz="1200">
                <a:solidFill>
                  <a:schemeClr val="dk1"/>
                </a:solidFill>
              </a:rPr>
              <a:t>O segundo tipo de vulnerabilidade mais relatado pelo site é o </a:t>
            </a:r>
            <a:r>
              <a:rPr i="1" lang="pt-BR" sz="1200">
                <a:solidFill>
                  <a:schemeClr val="dk1"/>
                </a:solidFill>
              </a:rPr>
              <a:t>overflow</a:t>
            </a:r>
            <a:r>
              <a:rPr lang="pt-BR" sz="1200">
                <a:solidFill>
                  <a:schemeClr val="dk1"/>
                </a:solidFill>
              </a:rPr>
              <a:t>. Consiste no acesso indevido a endereços de memória, normalmente quando um processo tenta colocar mais dados que o limite estipulado originalmente pelo programa, fazendo com que o processo coloque o dado em outras porções de memória. Como esse dado é ponteiro para a próxima instrução e por sobrescrever o que existia, é possível injetar um comando que permita, através do erro do programa, executá-lo e acessar informações antes não permitidas. O CVE-2018-1000117[8] relata uma vulnerabilidade que ocorre entre as versões 3.2 e 3.6.4 de Python no Windows. A execução do </a:t>
            </a:r>
            <a:r>
              <a:rPr lang="pt-BR" sz="1200">
                <a:solidFill>
                  <a:srgbClr val="0066B3"/>
                </a:solidFill>
              </a:rPr>
              <a:t>os.symlink()</a:t>
            </a:r>
            <a:r>
              <a:rPr lang="pt-BR" sz="1200">
                <a:solidFill>
                  <a:schemeClr val="dk1"/>
                </a:solidFill>
              </a:rPr>
              <a:t>(Criação de link simbólico) pode resultar na execução de um código malicioso permitindo escalação de privilégios, por exemplo. Este ataque pode ser explorado via Python </a:t>
            </a:r>
            <a:r>
              <a:rPr i="1" lang="pt-BR" sz="1200">
                <a:solidFill>
                  <a:schemeClr val="dk1"/>
                </a:solidFill>
              </a:rPr>
              <a:t>script</a:t>
            </a:r>
            <a:r>
              <a:rPr lang="pt-BR" sz="1200">
                <a:solidFill>
                  <a:schemeClr val="dk1"/>
                </a:solidFill>
              </a:rPr>
              <a:t> quando o atacante cria um link simbólico gerenciando onde o link pode ser criado. A partir da versão 3.6.5 foi acrescentada a correção desta vulnerabilidade.</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6156efc969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6156efc969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Cross-site scripting</a:t>
            </a:r>
            <a:br>
              <a:rPr lang="pt-BR"/>
            </a:br>
            <a:r>
              <a:rPr lang="pt-BR">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pt-BR" sz="1200">
                <a:solidFill>
                  <a:schemeClr val="dk1"/>
                </a:solidFill>
              </a:rPr>
              <a:t>Já o ataque por XSS baseia-se na relação de confiança que um usuário tem com uma aplicação web. O atacante se aproveita de alguma vulnerabilidade no site onde possa haver injeção de códigos ou dados(geralmente algum código Javascript/HTML) em qualquer campo e insere algum código malicioso. Através disso pode-se redirecionar o usuário para outro site, obter cookies e até mesmo credenciais de acesso.</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6156efc969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6156efc969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a:solidFill>
                  <a:schemeClr val="dk1"/>
                </a:solidFill>
              </a:rPr>
              <a:t>	 	 	</a:t>
            </a:r>
            <a:endParaRPr>
              <a:solidFill>
                <a:schemeClr val="dk1"/>
              </a:solidFill>
            </a:endParaRPr>
          </a:p>
          <a:p>
            <a:pPr indent="0" lvl="0" marL="0" rtl="0" algn="just">
              <a:spcBef>
                <a:spcPts val="1200"/>
              </a:spcBef>
              <a:spcAft>
                <a:spcPts val="0"/>
              </a:spcAft>
              <a:buClr>
                <a:schemeClr val="dk1"/>
              </a:buClr>
              <a:buSzPts val="1100"/>
              <a:buFont typeface="Arial"/>
              <a:buNone/>
            </a:pPr>
            <a:r>
              <a:rPr lang="pt-BR" sz="1200">
                <a:solidFill>
                  <a:schemeClr val="dk1"/>
                </a:solidFill>
              </a:rPr>
              <a:t>Um exemplo desse tipo foi encontrado no Django(</a:t>
            </a:r>
            <a:r>
              <a:rPr i="1" lang="pt-BR" sz="1200">
                <a:solidFill>
                  <a:schemeClr val="dk1"/>
                </a:solidFill>
              </a:rPr>
              <a:t>Framework</a:t>
            </a:r>
            <a:r>
              <a:rPr lang="pt-BR" sz="1200">
                <a:solidFill>
                  <a:schemeClr val="dk1"/>
                </a:solidFill>
              </a:rPr>
              <a:t> Python) nas versões 1.11, 2.1 e ajustada na versão 2.2. O CVE-2019-12308[9] relata que o uso do pacote </a:t>
            </a:r>
            <a:r>
              <a:rPr i="1" lang="pt-BR" sz="1200">
                <a:solidFill>
                  <a:srgbClr val="0066B3"/>
                </a:solidFill>
                <a:latin typeface="Times New Roman"/>
                <a:ea typeface="Times New Roman"/>
                <a:cs typeface="Times New Roman"/>
                <a:sym typeface="Times New Roman"/>
              </a:rPr>
              <a:t>django.contrib.admin.widgets</a:t>
            </a:r>
            <a:r>
              <a:rPr lang="pt-BR" sz="1200">
                <a:solidFill>
                  <a:schemeClr val="dk1"/>
                </a:solidFill>
                <a:latin typeface="Times New Roman"/>
                <a:ea typeface="Times New Roman"/>
                <a:cs typeface="Times New Roman"/>
                <a:sym typeface="Times New Roman"/>
              </a:rPr>
              <a:t> possui o AdminURLFieldWidget onde era possível colocar uma URL sem validação de que é uma URL com ou sem </a:t>
            </a:r>
            <a:r>
              <a:rPr i="1" lang="pt-BR" sz="1200">
                <a:solidFill>
                  <a:schemeClr val="dk1"/>
                </a:solidFill>
                <a:latin typeface="Times New Roman"/>
                <a:ea typeface="Times New Roman"/>
                <a:cs typeface="Times New Roman"/>
                <a:sym typeface="Times New Roman"/>
              </a:rPr>
              <a:t>payload</a:t>
            </a:r>
            <a:r>
              <a:rPr lang="pt-BR" sz="1200">
                <a:solidFill>
                  <a:schemeClr val="dk1"/>
                </a:solidFill>
                <a:latin typeface="Times New Roman"/>
                <a:ea typeface="Times New Roman"/>
                <a:cs typeface="Times New Roman"/>
                <a:sym typeface="Times New Roman"/>
              </a:rPr>
              <a:t>. Sem essa verificação, o atacante poderia passar um valor diferente do esperado e resultar no link Javascript clicável.</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6156efc969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6156efc969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Vamos ficar calmos, é normal pensarmos se temos uma linguagem realmente confiável, pensarmos como vamos deixar nosso software mais seguro, o que preciso fazer, vou gastar mais com minha infraestrutura para diminuir a superfície de ataque para hackers. Vou mostrar algumas atitudes simples que um desenvolvedor pode ter para minimizar isso, com apenas algumas mudanças na percepção do código. Acredito que algumas dessas dicas, vocês já usem no dia a dia, ou conhecem mas esquecem de usar e acaba não aplicando.</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6156efc969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6156efc969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6156efc969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6156efc969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Combine com seu time para separar um tempo de verificar as libs que você está usando nos projetos, aproveite para pesquisar sobre alguma atualização dessa lib que possa ser mantida</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6156efc969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6156efc969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g61a02c0ed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61a02c0ed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g6156efc969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6156efc969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6156efc969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6156efc969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6156efc969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6156efc969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7" name="Shape 277"/>
        <p:cNvGrpSpPr/>
        <p:nvPr/>
      </p:nvGrpSpPr>
      <p:grpSpPr>
        <a:xfrm>
          <a:off x="0" y="0"/>
          <a:ext cx="0" cy="0"/>
          <a:chOff x="0" y="0"/>
          <a:chExt cx="0" cy="0"/>
        </a:xfrm>
      </p:grpSpPr>
      <p:sp>
        <p:nvSpPr>
          <p:cNvPr id="278" name="Google Shape;278;g6156efc969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6156efc969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O bandit processa cada arquivo e roda alguns plugins na árvore de libs que você usa no projeto. Após scanear cada arquivo, ele gera um log de reports</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g61a02c0ed1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61a02c0ed1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g6156efc969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6156efc969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6156efc969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6156efc969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Google Shape;307;g6156efc969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6156efc969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g6156efc969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6156efc969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Os desafios são grandes, mas as recompensas também são</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8" name="Shape 318"/>
        <p:cNvGrpSpPr/>
        <p:nvPr/>
      </p:nvGrpSpPr>
      <p:grpSpPr>
        <a:xfrm>
          <a:off x="0" y="0"/>
          <a:ext cx="0" cy="0"/>
          <a:chOff x="0" y="0"/>
          <a:chExt cx="0" cy="0"/>
        </a:xfrm>
      </p:grpSpPr>
      <p:sp>
        <p:nvSpPr>
          <p:cNvPr id="319" name="Google Shape;319;g61a02c0ed1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61a02c0ed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Se você nunca parou pra pensar em nada disso que falei, chegou a hora de girar essa chave e começar a entender mais sobre segurança em Python.</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Google Shape;325;g62e9049cb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62e9049cb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6" name="Shape 336"/>
        <p:cNvGrpSpPr/>
        <p:nvPr/>
      </p:nvGrpSpPr>
      <p:grpSpPr>
        <a:xfrm>
          <a:off x="0" y="0"/>
          <a:ext cx="0" cy="0"/>
          <a:chOff x="0" y="0"/>
          <a:chExt cx="0" cy="0"/>
        </a:xfrm>
      </p:grpSpPr>
      <p:sp>
        <p:nvSpPr>
          <p:cNvPr id="337" name="Google Shape;337;g61a02c0ed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61a02c0ed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9.png"/><Relationship Id="rId4" Type="http://schemas.openxmlformats.org/officeDocument/2006/relationships/image" Target="../media/image2.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9.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2.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9.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6.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0.gi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7.png"/><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hyperlink" Target="https://github.com/PyCQA/bandit" TargetMode="External"/><Relationship Id="rId4" Type="http://schemas.openxmlformats.org/officeDocument/2006/relationships/hyperlink" Target="https://www.cvedetail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rotWithShape="1">
          <a:blip r:embed="rId3">
            <a:alphaModFix amt="3000"/>
          </a:blip>
          <a:srcRect b="2643" l="0" r="0" t="2624"/>
          <a:stretch/>
        </p:blipFill>
        <p:spPr>
          <a:xfrm>
            <a:off x="137700" y="135300"/>
            <a:ext cx="8868598" cy="4872902"/>
          </a:xfrm>
          <a:prstGeom prst="rect">
            <a:avLst/>
          </a:prstGeom>
          <a:noFill/>
          <a:ln>
            <a:noFill/>
          </a:ln>
        </p:spPr>
      </p:pic>
      <p:sp>
        <p:nvSpPr>
          <p:cNvPr id="57" name="Google Shape;57;p13"/>
          <p:cNvSpPr/>
          <p:nvPr/>
        </p:nvSpPr>
        <p:spPr>
          <a:xfrm>
            <a:off x="137700" y="135300"/>
            <a:ext cx="8868600" cy="4872900"/>
          </a:xfrm>
          <a:prstGeom prst="rect">
            <a:avLst/>
          </a:prstGeom>
          <a:solidFill>
            <a:srgbClr val="4B5C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 name="Google Shape;58;p13"/>
          <p:cNvPicPr preferRelativeResize="0"/>
          <p:nvPr/>
        </p:nvPicPr>
        <p:blipFill rotWithShape="1">
          <a:blip r:embed="rId3">
            <a:alphaModFix amt="3000"/>
          </a:blip>
          <a:srcRect b="2643" l="0" r="0" t="2624"/>
          <a:stretch/>
        </p:blipFill>
        <p:spPr>
          <a:xfrm>
            <a:off x="137700" y="135300"/>
            <a:ext cx="8868598" cy="4872902"/>
          </a:xfrm>
          <a:prstGeom prst="rect">
            <a:avLst/>
          </a:prstGeom>
          <a:noFill/>
          <a:ln>
            <a:noFill/>
          </a:ln>
        </p:spPr>
      </p:pic>
      <p:sp>
        <p:nvSpPr>
          <p:cNvPr id="59" name="Google Shape;59;p13"/>
          <p:cNvSpPr txBox="1"/>
          <p:nvPr/>
        </p:nvSpPr>
        <p:spPr>
          <a:xfrm>
            <a:off x="895350" y="1668750"/>
            <a:ext cx="7000800" cy="1806000"/>
          </a:xfrm>
          <a:prstGeom prst="rect">
            <a:avLst/>
          </a:prstGeom>
          <a:noFill/>
          <a:ln>
            <a:noFill/>
          </a:ln>
        </p:spPr>
        <p:txBody>
          <a:bodyPr anchorCtr="0" anchor="b" bIns="91425" lIns="91425" spcFirstLastPara="1" rIns="91425" wrap="square" tIns="91425">
            <a:noAutofit/>
          </a:bodyPr>
          <a:lstStyle/>
          <a:p>
            <a:pPr indent="0" lvl="0" marL="0" marR="0" rtl="0" algn="l">
              <a:spcBef>
                <a:spcPts val="0"/>
              </a:spcBef>
              <a:spcAft>
                <a:spcPts val="0"/>
              </a:spcAft>
              <a:buNone/>
            </a:pPr>
            <a:r>
              <a:rPr b="1" lang="pt-BR" sz="3600">
                <a:solidFill>
                  <a:srgbClr val="DBE120"/>
                </a:solidFill>
                <a:latin typeface="Montserrat"/>
                <a:ea typeface="Montserrat"/>
                <a:cs typeface="Montserrat"/>
                <a:sym typeface="Montserrat"/>
              </a:rPr>
              <a:t>Python and security: Evitando </a:t>
            </a:r>
            <a:r>
              <a:rPr b="1" lang="pt-BR" sz="3600" u="sng">
                <a:solidFill>
                  <a:srgbClr val="DBE120"/>
                </a:solidFill>
                <a:latin typeface="Montserrat"/>
                <a:ea typeface="Montserrat"/>
                <a:cs typeface="Montserrat"/>
                <a:sym typeface="Montserrat"/>
              </a:rPr>
              <a:t>algumas</a:t>
            </a:r>
            <a:r>
              <a:rPr b="1" lang="pt-BR" sz="3600">
                <a:solidFill>
                  <a:srgbClr val="DBE120"/>
                </a:solidFill>
                <a:latin typeface="Montserrat"/>
                <a:ea typeface="Montserrat"/>
                <a:cs typeface="Montserrat"/>
                <a:sym typeface="Montserrat"/>
              </a:rPr>
              <a:t> falhas de segurança em aplicações web com Python</a:t>
            </a:r>
            <a:endParaRPr sz="3000" u="sng">
              <a:solidFill>
                <a:srgbClr val="DBE120"/>
              </a:solidFill>
              <a:latin typeface="Montserrat ExtraBold"/>
              <a:ea typeface="Montserrat ExtraBold"/>
              <a:cs typeface="Montserrat ExtraBold"/>
              <a:sym typeface="Montserrat ExtraBold"/>
            </a:endParaRPr>
          </a:p>
        </p:txBody>
      </p:sp>
      <p:pic>
        <p:nvPicPr>
          <p:cNvPr id="60" name="Google Shape;60;p13"/>
          <p:cNvPicPr preferRelativeResize="0"/>
          <p:nvPr/>
        </p:nvPicPr>
        <p:blipFill>
          <a:blip r:embed="rId4">
            <a:alphaModFix/>
          </a:blip>
          <a:stretch>
            <a:fillRect/>
          </a:stretch>
        </p:blipFill>
        <p:spPr>
          <a:xfrm>
            <a:off x="8122670" y="4517965"/>
            <a:ext cx="685180" cy="303798"/>
          </a:xfrm>
          <a:prstGeom prst="rect">
            <a:avLst/>
          </a:prstGeom>
          <a:noFill/>
          <a:ln>
            <a:noFill/>
          </a:ln>
        </p:spPr>
      </p:pic>
      <p:pic>
        <p:nvPicPr>
          <p:cNvPr id="61" name="Google Shape;61;p13"/>
          <p:cNvPicPr preferRelativeResize="0"/>
          <p:nvPr/>
        </p:nvPicPr>
        <p:blipFill>
          <a:blip r:embed="rId5">
            <a:alphaModFix/>
          </a:blip>
          <a:stretch>
            <a:fillRect/>
          </a:stretch>
        </p:blipFill>
        <p:spPr>
          <a:xfrm>
            <a:off x="7071443" y="4377300"/>
            <a:ext cx="1051230" cy="630900"/>
          </a:xfrm>
          <a:prstGeom prst="rect">
            <a:avLst/>
          </a:prstGeom>
          <a:noFill/>
          <a:ln>
            <a:noFill/>
          </a:ln>
        </p:spPr>
      </p:pic>
      <p:sp>
        <p:nvSpPr>
          <p:cNvPr id="62" name="Google Shape;62;p13"/>
          <p:cNvSpPr txBox="1"/>
          <p:nvPr>
            <p:ph idx="1" type="subTitle"/>
          </p:nvPr>
        </p:nvSpPr>
        <p:spPr>
          <a:xfrm>
            <a:off x="406900" y="3949425"/>
            <a:ext cx="8520600" cy="5949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1800">
              <a:solidFill>
                <a:srgbClr val="434343"/>
              </a:solidFill>
            </a:endParaRPr>
          </a:p>
          <a:p>
            <a:pPr indent="457200" lvl="0" marL="0" rtl="0" algn="l">
              <a:lnSpc>
                <a:spcPct val="150000"/>
              </a:lnSpc>
              <a:spcBef>
                <a:spcPts val="0"/>
              </a:spcBef>
              <a:spcAft>
                <a:spcPts val="0"/>
              </a:spcAft>
              <a:buNone/>
            </a:pPr>
            <a:r>
              <a:rPr lang="pt-BR" sz="1800">
                <a:solidFill>
                  <a:srgbClr val="E2E419"/>
                </a:solidFill>
                <a:latin typeface="Montserrat SemiBold"/>
                <a:ea typeface="Montserrat SemiBold"/>
                <a:cs typeface="Montserrat SemiBold"/>
                <a:sym typeface="Montserrat SemiBold"/>
              </a:rPr>
              <a:t>@maricamppos</a:t>
            </a:r>
            <a:endParaRPr sz="1800">
              <a:solidFill>
                <a:srgbClr val="E2E419"/>
              </a:solidFill>
              <a:latin typeface="Montserrat SemiBold"/>
              <a:ea typeface="Montserrat SemiBold"/>
              <a:cs typeface="Montserrat SemiBold"/>
              <a:sym typeface="Montserrat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68" name="Google Shape;68;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69" name="Google Shape;69;p1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75" name="Google Shape;75;p1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76" name="Google Shape;76;p15"/>
          <p:cNvPicPr preferRelativeResize="0"/>
          <p:nvPr/>
        </p:nvPicPr>
        <p:blipFill>
          <a:blip r:embed="rId3">
            <a:alphaModFix/>
          </a:blip>
          <a:stretch>
            <a:fillRect/>
          </a:stretch>
        </p:blipFill>
        <p:spPr>
          <a:xfrm>
            <a:off x="0" y="0"/>
            <a:ext cx="4572000" cy="3429000"/>
          </a:xfrm>
          <a:prstGeom prst="rect">
            <a:avLst/>
          </a:prstGeom>
          <a:noFill/>
          <a:ln>
            <a:noFill/>
          </a:ln>
        </p:spPr>
      </p:pic>
      <p:pic>
        <p:nvPicPr>
          <p:cNvPr id="77" name="Google Shape;77;p15"/>
          <p:cNvPicPr preferRelativeResize="0"/>
          <p:nvPr/>
        </p:nvPicPr>
        <p:blipFill>
          <a:blip r:embed="rId4">
            <a:alphaModFix/>
          </a:blip>
          <a:stretch>
            <a:fillRect/>
          </a:stretch>
        </p:blipFill>
        <p:spPr>
          <a:xfrm>
            <a:off x="4778400" y="2021175"/>
            <a:ext cx="4053901" cy="3122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7E8E9"/>
        </a:solidFill>
      </p:bgPr>
    </p:bg>
    <p:spTree>
      <p:nvGrpSpPr>
        <p:cNvPr id="81" name="Shape 81"/>
        <p:cNvGrpSpPr/>
        <p:nvPr/>
      </p:nvGrpSpPr>
      <p:grpSpPr>
        <a:xfrm>
          <a:off x="0" y="0"/>
          <a:ext cx="0" cy="0"/>
          <a:chOff x="0" y="0"/>
          <a:chExt cx="0" cy="0"/>
        </a:xfrm>
      </p:grpSpPr>
      <p:sp>
        <p:nvSpPr>
          <p:cNvPr id="82" name="Google Shape;8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4" name="Google Shape;84;p16"/>
          <p:cNvPicPr preferRelativeResize="0"/>
          <p:nvPr/>
        </p:nvPicPr>
        <p:blipFill>
          <a:blip r:embed="rId3">
            <a:alphaModFix/>
          </a:blip>
          <a:stretch>
            <a:fillRect/>
          </a:stretch>
        </p:blipFill>
        <p:spPr>
          <a:xfrm>
            <a:off x="506325" y="827201"/>
            <a:ext cx="8131350" cy="3741676"/>
          </a:xfrm>
          <a:prstGeom prst="rect">
            <a:avLst/>
          </a:prstGeom>
          <a:noFill/>
          <a:ln>
            <a:noFill/>
          </a:ln>
        </p:spPr>
      </p:pic>
      <p:sp>
        <p:nvSpPr>
          <p:cNvPr id="85" name="Google Shape;85;p16"/>
          <p:cNvSpPr/>
          <p:nvPr/>
        </p:nvSpPr>
        <p:spPr>
          <a:xfrm>
            <a:off x="6406850" y="2987850"/>
            <a:ext cx="2125500" cy="45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6"/>
          <p:cNvSpPr txBox="1"/>
          <p:nvPr/>
        </p:nvSpPr>
        <p:spPr>
          <a:xfrm>
            <a:off x="711875" y="3639550"/>
            <a:ext cx="130200" cy="3108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Google Shape;9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93" name="Google Shape;93;p17"/>
          <p:cNvPicPr preferRelativeResize="0"/>
          <p:nvPr/>
        </p:nvPicPr>
        <p:blipFill>
          <a:blip r:embed="rId3">
            <a:alphaModFix/>
          </a:blip>
          <a:stretch>
            <a:fillRect/>
          </a:stretch>
        </p:blipFill>
        <p:spPr>
          <a:xfrm>
            <a:off x="1635275" y="612900"/>
            <a:ext cx="5873427" cy="403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7E8E9"/>
        </a:solidFill>
      </p:bgPr>
    </p:bg>
    <p:spTree>
      <p:nvGrpSpPr>
        <p:cNvPr id="97" name="Shape 97"/>
        <p:cNvGrpSpPr/>
        <p:nvPr/>
      </p:nvGrpSpPr>
      <p:grpSpPr>
        <a:xfrm>
          <a:off x="0" y="0"/>
          <a:ext cx="0" cy="0"/>
          <a:chOff x="0" y="0"/>
          <a:chExt cx="0" cy="0"/>
        </a:xfrm>
      </p:grpSpPr>
      <p:sp>
        <p:nvSpPr>
          <p:cNvPr id="98" name="Google Shape;98;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0" name="Google Shape;100;p18"/>
          <p:cNvPicPr preferRelativeResize="0"/>
          <p:nvPr/>
        </p:nvPicPr>
        <p:blipFill rotWithShape="1">
          <a:blip r:embed="rId3">
            <a:alphaModFix/>
          </a:blip>
          <a:srcRect b="58478" l="0" r="0" t="19788"/>
          <a:stretch/>
        </p:blipFill>
        <p:spPr>
          <a:xfrm>
            <a:off x="1407335" y="1368512"/>
            <a:ext cx="6329325" cy="29843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7" name="Google Shape;107;p19"/>
          <p:cNvPicPr preferRelativeResize="0"/>
          <p:nvPr/>
        </p:nvPicPr>
        <p:blipFill>
          <a:blip r:embed="rId3">
            <a:alphaModFix/>
          </a:blip>
          <a:stretch>
            <a:fillRect/>
          </a:stretch>
        </p:blipFill>
        <p:spPr>
          <a:xfrm>
            <a:off x="2697074" y="534076"/>
            <a:ext cx="3435025" cy="42625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7E8E9"/>
        </a:solidFill>
      </p:bgPr>
    </p:bg>
    <p:spTree>
      <p:nvGrpSpPr>
        <p:cNvPr id="111" name="Shape 111"/>
        <p:cNvGrpSpPr/>
        <p:nvPr/>
      </p:nvGrpSpPr>
      <p:grpSpPr>
        <a:xfrm>
          <a:off x="0" y="0"/>
          <a:ext cx="0" cy="0"/>
          <a:chOff x="0" y="0"/>
          <a:chExt cx="0" cy="0"/>
        </a:xfrm>
      </p:grpSpPr>
      <p:sp>
        <p:nvSpPr>
          <p:cNvPr id="112" name="Google Shape;11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4" name="Google Shape;114;p20"/>
          <p:cNvPicPr preferRelativeResize="0"/>
          <p:nvPr/>
        </p:nvPicPr>
        <p:blipFill rotWithShape="1">
          <a:blip r:embed="rId3">
            <a:alphaModFix/>
          </a:blip>
          <a:srcRect b="23197" l="0" r="0" t="37424"/>
          <a:stretch/>
        </p:blipFill>
        <p:spPr>
          <a:xfrm>
            <a:off x="1869625" y="535275"/>
            <a:ext cx="4767800" cy="4072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2E419"/>
        </a:solidFill>
      </p:bgPr>
    </p:bg>
    <p:spTree>
      <p:nvGrpSpPr>
        <p:cNvPr id="118" name="Shape 118"/>
        <p:cNvGrpSpPr/>
        <p:nvPr/>
      </p:nvGrpSpPr>
      <p:grpSpPr>
        <a:xfrm>
          <a:off x="0" y="0"/>
          <a:ext cx="0" cy="0"/>
          <a:chOff x="0" y="0"/>
          <a:chExt cx="0" cy="0"/>
        </a:xfrm>
      </p:grpSpPr>
      <p:sp>
        <p:nvSpPr>
          <p:cNvPr id="119" name="Google Shape;119;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pt-BR">
                <a:solidFill>
                  <a:srgbClr val="546670"/>
                </a:solidFill>
                <a:latin typeface="Montserrat"/>
                <a:ea typeface="Montserrat"/>
                <a:cs typeface="Montserrat"/>
                <a:sym typeface="Montserrat"/>
              </a:rPr>
              <a:t>Ressalvas</a:t>
            </a:r>
            <a:endParaRPr b="1">
              <a:solidFill>
                <a:srgbClr val="546670"/>
              </a:solidFill>
              <a:latin typeface="Montserrat"/>
              <a:ea typeface="Montserrat"/>
              <a:cs typeface="Montserrat"/>
              <a:sym typeface="Montserrat"/>
            </a:endParaRPr>
          </a:p>
        </p:txBody>
      </p:sp>
      <p:sp>
        <p:nvSpPr>
          <p:cNvPr id="120" name="Google Shape;120;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latin typeface="Montserrat"/>
                <a:ea typeface="Montserrat"/>
                <a:cs typeface="Montserrat"/>
                <a:sym typeface="Montserrat"/>
              </a:rPr>
              <a:t>.NET</a:t>
            </a:r>
            <a:endParaRPr>
              <a:latin typeface="Montserrat"/>
              <a:ea typeface="Montserrat"/>
              <a:cs typeface="Montserrat"/>
              <a:sym typeface="Montserrat"/>
            </a:endParaRPr>
          </a:p>
          <a:p>
            <a:pPr indent="0" lvl="0" marL="0" rtl="0" algn="l">
              <a:spcBef>
                <a:spcPts val="1600"/>
              </a:spcBef>
              <a:spcAft>
                <a:spcPts val="0"/>
              </a:spcAft>
              <a:buNone/>
            </a:pPr>
            <a:r>
              <a:rPr lang="pt-BR">
                <a:latin typeface="Montserrat"/>
                <a:ea typeface="Montserrat"/>
                <a:cs typeface="Montserrat"/>
                <a:sym typeface="Montserrat"/>
              </a:rPr>
              <a:t>Feito às pressas</a:t>
            </a:r>
            <a:endParaRPr>
              <a:latin typeface="Montserrat"/>
              <a:ea typeface="Montserrat"/>
              <a:cs typeface="Montserrat"/>
              <a:sym typeface="Montserrat"/>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21" name="Google Shape;121;p21"/>
          <p:cNvPicPr preferRelativeResize="0"/>
          <p:nvPr/>
        </p:nvPicPr>
        <p:blipFill>
          <a:blip r:embed="rId3">
            <a:alphaModFix/>
          </a:blip>
          <a:stretch>
            <a:fillRect/>
          </a:stretch>
        </p:blipFill>
        <p:spPr>
          <a:xfrm>
            <a:off x="2808000" y="1433775"/>
            <a:ext cx="6336000" cy="359040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5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pt-BR">
                <a:solidFill>
                  <a:srgbClr val="546670"/>
                </a:solidFill>
                <a:latin typeface="Montserrat"/>
                <a:ea typeface="Montserrat"/>
                <a:cs typeface="Montserrat"/>
                <a:sym typeface="Montserrat"/>
              </a:rPr>
              <a:t>Porque pensar em segurança?</a:t>
            </a:r>
            <a:endParaRPr b="1">
              <a:solidFill>
                <a:srgbClr val="546670"/>
              </a:solidFill>
              <a:latin typeface="Montserrat"/>
              <a:ea typeface="Montserrat"/>
              <a:cs typeface="Montserrat"/>
              <a:sym typeface="Montserrat"/>
            </a:endParaRPr>
          </a:p>
        </p:txBody>
      </p:sp>
      <p:sp>
        <p:nvSpPr>
          <p:cNvPr id="127" name="Google Shape;127;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cxnSp>
        <p:nvCxnSpPr>
          <p:cNvPr id="128" name="Google Shape;128;p22"/>
          <p:cNvCxnSpPr/>
          <p:nvPr/>
        </p:nvCxnSpPr>
        <p:spPr>
          <a:xfrm>
            <a:off x="381000" y="1012650"/>
            <a:ext cx="8452200" cy="0"/>
          </a:xfrm>
          <a:prstGeom prst="straightConnector1">
            <a:avLst/>
          </a:prstGeom>
          <a:noFill/>
          <a:ln cap="flat" cmpd="sng" w="9525">
            <a:solidFill>
              <a:srgbClr val="0066B3"/>
            </a:solidFill>
            <a:prstDash val="solid"/>
            <a:round/>
            <a:headEnd len="med" w="med" type="none"/>
            <a:tailEnd len="med" w="med" type="none"/>
          </a:ln>
        </p:spPr>
      </p:cxnSp>
      <p:pic>
        <p:nvPicPr>
          <p:cNvPr id="129" name="Google Shape;129;p22"/>
          <p:cNvPicPr preferRelativeResize="0"/>
          <p:nvPr/>
        </p:nvPicPr>
        <p:blipFill>
          <a:blip r:embed="rId3">
            <a:alphaModFix/>
          </a:blip>
          <a:stretch>
            <a:fillRect/>
          </a:stretch>
        </p:blipFill>
        <p:spPr>
          <a:xfrm>
            <a:off x="311700" y="1152475"/>
            <a:ext cx="4636750" cy="2436950"/>
          </a:xfrm>
          <a:prstGeom prst="rect">
            <a:avLst/>
          </a:prstGeom>
          <a:noFill/>
          <a:ln>
            <a:noFill/>
          </a:ln>
        </p:spPr>
      </p:pic>
      <p:pic>
        <p:nvPicPr>
          <p:cNvPr id="130" name="Google Shape;130;p22"/>
          <p:cNvPicPr preferRelativeResize="0"/>
          <p:nvPr/>
        </p:nvPicPr>
        <p:blipFill>
          <a:blip r:embed="rId4">
            <a:alphaModFix/>
          </a:blip>
          <a:stretch>
            <a:fillRect/>
          </a:stretch>
        </p:blipFill>
        <p:spPr>
          <a:xfrm>
            <a:off x="1162050" y="1138238"/>
            <a:ext cx="7429500" cy="3476625"/>
          </a:xfrm>
          <a:prstGeom prst="rect">
            <a:avLst/>
          </a:prstGeom>
          <a:noFill/>
          <a:ln>
            <a:noFill/>
          </a:ln>
        </p:spPr>
      </p:pic>
      <p:pic>
        <p:nvPicPr>
          <p:cNvPr id="131" name="Google Shape;131;p22"/>
          <p:cNvPicPr preferRelativeResize="0"/>
          <p:nvPr/>
        </p:nvPicPr>
        <p:blipFill>
          <a:blip r:embed="rId5">
            <a:alphaModFix/>
          </a:blip>
          <a:stretch>
            <a:fillRect/>
          </a:stretch>
        </p:blipFill>
        <p:spPr>
          <a:xfrm>
            <a:off x="225600" y="1610900"/>
            <a:ext cx="8762999" cy="2436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500"/>
                                        <p:tgtEl>
                                          <p:spTgt spid="1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7E8E9"/>
        </a:solidFill>
      </p:bgPr>
    </p:bg>
    <p:spTree>
      <p:nvGrpSpPr>
        <p:cNvPr id="135" name="Shape 135"/>
        <p:cNvGrpSpPr/>
        <p:nvPr/>
      </p:nvGrpSpPr>
      <p:grpSpPr>
        <a:xfrm>
          <a:off x="0" y="0"/>
          <a:ext cx="0" cy="0"/>
          <a:chOff x="0" y="0"/>
          <a:chExt cx="0" cy="0"/>
        </a:xfrm>
      </p:grpSpPr>
      <p:sp>
        <p:nvSpPr>
          <p:cNvPr id="136" name="Google Shape;136;p23"/>
          <p:cNvSpPr txBox="1"/>
          <p:nvPr>
            <p:ph idx="1" type="body"/>
          </p:nvPr>
        </p:nvSpPr>
        <p:spPr>
          <a:xfrm>
            <a:off x="311700" y="340350"/>
            <a:ext cx="7783200" cy="561300"/>
          </a:xfrm>
          <a:prstGeom prst="rect">
            <a:avLst/>
          </a:prstGeom>
          <a:solidFill>
            <a:srgbClr val="E2E419"/>
          </a:solidFill>
        </p:spPr>
        <p:txBody>
          <a:bodyPr anchorCtr="0" anchor="t" bIns="91425" lIns="91425" spcFirstLastPara="1" rIns="91425" wrap="square" tIns="91425">
            <a:noAutofit/>
          </a:bodyPr>
          <a:lstStyle/>
          <a:p>
            <a:pPr indent="0" lvl="0" marL="0" rtl="0" algn="l">
              <a:spcBef>
                <a:spcPts val="0"/>
              </a:spcBef>
              <a:spcAft>
                <a:spcPts val="1600"/>
              </a:spcAft>
              <a:buNone/>
            </a:pPr>
            <a:r>
              <a:rPr lang="pt-BR" sz="2800">
                <a:solidFill>
                  <a:srgbClr val="0066B3"/>
                </a:solidFill>
                <a:latin typeface="Montserrat"/>
                <a:ea typeface="Montserrat"/>
                <a:cs typeface="Montserrat"/>
                <a:sym typeface="Montserrat"/>
              </a:rPr>
              <a:t>E nós como desenvolvedores web Python, devemos nos preocupar com isso?</a:t>
            </a:r>
            <a:endParaRPr sz="2800">
              <a:solidFill>
                <a:srgbClr val="0066B3"/>
              </a:solidFill>
              <a:latin typeface="Montserrat"/>
              <a:ea typeface="Montserrat"/>
              <a:cs typeface="Montserrat"/>
              <a:sym typeface="Montserrat"/>
            </a:endParaRPr>
          </a:p>
        </p:txBody>
      </p:sp>
      <p:sp>
        <p:nvSpPr>
          <p:cNvPr id="137" name="Google Shape;137;p23"/>
          <p:cNvSpPr txBox="1"/>
          <p:nvPr/>
        </p:nvSpPr>
        <p:spPr>
          <a:xfrm>
            <a:off x="2386250" y="1935150"/>
            <a:ext cx="6537300" cy="1273200"/>
          </a:xfrm>
          <a:prstGeom prst="rect">
            <a:avLst/>
          </a:prstGeom>
          <a:solidFill>
            <a:srgbClr val="54667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2800">
                <a:solidFill>
                  <a:srgbClr val="E2E419"/>
                </a:solidFill>
                <a:latin typeface="Montserrat"/>
                <a:ea typeface="Montserrat"/>
                <a:cs typeface="Montserrat"/>
                <a:sym typeface="Montserrat"/>
              </a:rPr>
              <a:t>Python é uma linguagem de programação segura?</a:t>
            </a:r>
            <a:endParaRPr sz="2800">
              <a:solidFill>
                <a:srgbClr val="E2E419"/>
              </a:solidFill>
              <a:latin typeface="Montserrat"/>
              <a:ea typeface="Montserrat"/>
              <a:cs typeface="Montserrat"/>
              <a:sym typeface="Montserrat"/>
            </a:endParaRPr>
          </a:p>
        </p:txBody>
      </p:sp>
      <p:sp>
        <p:nvSpPr>
          <p:cNvPr id="138" name="Google Shape;138;p23"/>
          <p:cNvSpPr txBox="1"/>
          <p:nvPr>
            <p:ph idx="1" type="body"/>
          </p:nvPr>
        </p:nvSpPr>
        <p:spPr>
          <a:xfrm>
            <a:off x="311700" y="901650"/>
            <a:ext cx="6340800" cy="561300"/>
          </a:xfrm>
          <a:prstGeom prst="rect">
            <a:avLst/>
          </a:prstGeom>
          <a:solidFill>
            <a:srgbClr val="E2E419"/>
          </a:solidFill>
        </p:spPr>
        <p:txBody>
          <a:bodyPr anchorCtr="0" anchor="t" bIns="91425" lIns="91425" spcFirstLastPara="1" rIns="91425" wrap="square" tIns="91425">
            <a:noAutofit/>
          </a:bodyPr>
          <a:lstStyle/>
          <a:p>
            <a:pPr indent="0" lvl="0" marL="0" rtl="0" algn="l">
              <a:spcBef>
                <a:spcPts val="0"/>
              </a:spcBef>
              <a:spcAft>
                <a:spcPts val="1600"/>
              </a:spcAft>
              <a:buNone/>
            </a:pPr>
            <a:r>
              <a:rPr lang="pt-BR" sz="2800">
                <a:solidFill>
                  <a:srgbClr val="0066B3"/>
                </a:solidFill>
                <a:latin typeface="Montserrat"/>
                <a:ea typeface="Montserrat"/>
                <a:cs typeface="Montserrat"/>
                <a:sym typeface="Montserrat"/>
              </a:rPr>
              <a:t>de</a:t>
            </a:r>
            <a:r>
              <a:rPr lang="pt-BR" sz="2800">
                <a:solidFill>
                  <a:srgbClr val="0066B3"/>
                </a:solidFill>
                <a:latin typeface="Montserrat"/>
                <a:ea typeface="Montserrat"/>
                <a:cs typeface="Montserrat"/>
                <a:sym typeface="Montserrat"/>
              </a:rPr>
              <a:t>vemos nos preocupar com isso?</a:t>
            </a:r>
            <a:endParaRPr sz="2800">
              <a:solidFill>
                <a:srgbClr val="0066B3"/>
              </a:solidFill>
              <a:latin typeface="Montserrat"/>
              <a:ea typeface="Montserrat"/>
              <a:cs typeface="Montserrat"/>
              <a:sym typeface="Montserrat"/>
            </a:endParaRPr>
          </a:p>
        </p:txBody>
      </p:sp>
      <p:sp>
        <p:nvSpPr>
          <p:cNvPr id="139" name="Google Shape;139;p23"/>
          <p:cNvSpPr txBox="1"/>
          <p:nvPr/>
        </p:nvSpPr>
        <p:spPr>
          <a:xfrm>
            <a:off x="587275" y="3533200"/>
            <a:ext cx="5579400" cy="561300"/>
          </a:xfrm>
          <a:prstGeom prst="rect">
            <a:avLst/>
          </a:prstGeom>
          <a:solidFill>
            <a:srgbClr val="E2E41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2800">
                <a:latin typeface="Montserrat"/>
                <a:ea typeface="Montserrat"/>
                <a:cs typeface="Montserrat"/>
                <a:sym typeface="Montserrat"/>
              </a:rPr>
              <a:t>O que devo fazer para evitar</a:t>
            </a:r>
            <a:endParaRPr sz="2800">
              <a:latin typeface="Montserrat"/>
              <a:ea typeface="Montserrat"/>
              <a:cs typeface="Montserrat"/>
              <a:sym typeface="Montserrat"/>
            </a:endParaRPr>
          </a:p>
        </p:txBody>
      </p:sp>
      <p:sp>
        <p:nvSpPr>
          <p:cNvPr id="140" name="Google Shape;140;p23"/>
          <p:cNvSpPr txBox="1"/>
          <p:nvPr/>
        </p:nvSpPr>
        <p:spPr>
          <a:xfrm>
            <a:off x="587275" y="4037675"/>
            <a:ext cx="5285700" cy="499500"/>
          </a:xfrm>
          <a:prstGeom prst="rect">
            <a:avLst/>
          </a:prstGeom>
          <a:solidFill>
            <a:srgbClr val="E2E41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2800">
                <a:latin typeface="Montserrat"/>
                <a:ea typeface="Montserrat"/>
                <a:cs typeface="Montserrat"/>
                <a:sym typeface="Montserrat"/>
              </a:rPr>
              <a:t>vulnerabilidades nas minhas</a:t>
            </a:r>
            <a:endParaRPr sz="2800">
              <a:latin typeface="Montserrat"/>
              <a:ea typeface="Montserrat"/>
              <a:cs typeface="Montserrat"/>
              <a:sym typeface="Montserrat"/>
            </a:endParaRPr>
          </a:p>
        </p:txBody>
      </p:sp>
      <p:sp>
        <p:nvSpPr>
          <p:cNvPr id="141" name="Google Shape;141;p23"/>
          <p:cNvSpPr txBox="1"/>
          <p:nvPr/>
        </p:nvSpPr>
        <p:spPr>
          <a:xfrm>
            <a:off x="587275" y="4537175"/>
            <a:ext cx="2472300" cy="561300"/>
          </a:xfrm>
          <a:prstGeom prst="rect">
            <a:avLst/>
          </a:prstGeom>
          <a:solidFill>
            <a:srgbClr val="E2E41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2800">
                <a:latin typeface="Montserrat"/>
                <a:ea typeface="Montserrat"/>
                <a:cs typeface="Montserrat"/>
                <a:sym typeface="Montserrat"/>
              </a:rPr>
              <a:t>aplicações?</a:t>
            </a:r>
            <a:endParaRPr sz="2800">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sp>
        <p:nvSpPr>
          <p:cNvPr id="146" name="Google Shape;146;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4"/>
          <p:cNvSpPr txBox="1"/>
          <p:nvPr>
            <p:ph idx="1" type="body"/>
          </p:nvPr>
        </p:nvSpPr>
        <p:spPr>
          <a:xfrm>
            <a:off x="311700" y="1152475"/>
            <a:ext cx="3342000" cy="891900"/>
          </a:xfrm>
          <a:prstGeom prst="rect">
            <a:avLst/>
          </a:prstGeom>
          <a:solidFill>
            <a:srgbClr val="E2E419"/>
          </a:solidFill>
        </p:spPr>
        <p:txBody>
          <a:bodyPr anchorCtr="0" anchor="t" bIns="91425" lIns="91425" spcFirstLastPara="1" rIns="91425" wrap="square" tIns="91425">
            <a:noAutofit/>
          </a:bodyPr>
          <a:lstStyle/>
          <a:p>
            <a:pPr indent="0" lvl="0" marL="0" rtl="0" algn="l">
              <a:spcBef>
                <a:spcPts val="0"/>
              </a:spcBef>
              <a:spcAft>
                <a:spcPts val="1600"/>
              </a:spcAft>
              <a:buNone/>
            </a:pPr>
            <a:r>
              <a:rPr lang="pt-BR" sz="4000">
                <a:latin typeface="Montserrat"/>
                <a:ea typeface="Montserrat"/>
                <a:cs typeface="Montserrat"/>
                <a:sym typeface="Montserrat"/>
              </a:rPr>
              <a:t>Mas antes...</a:t>
            </a:r>
            <a:endParaRPr sz="4000">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546670"/>
        </a:solidFill>
      </p:bgPr>
    </p:bg>
    <p:spTree>
      <p:nvGrpSpPr>
        <p:cNvPr id="151" name="Shape 151"/>
        <p:cNvGrpSpPr/>
        <p:nvPr/>
      </p:nvGrpSpPr>
      <p:grpSpPr>
        <a:xfrm>
          <a:off x="0" y="0"/>
          <a:ext cx="0" cy="0"/>
          <a:chOff x="0" y="0"/>
          <a:chExt cx="0" cy="0"/>
        </a:xfrm>
      </p:grpSpPr>
      <p:sp>
        <p:nvSpPr>
          <p:cNvPr id="152" name="Google Shape;152;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E2E419"/>
                </a:solidFill>
                <a:latin typeface="Montserrat"/>
                <a:ea typeface="Montserrat"/>
                <a:cs typeface="Montserrat"/>
                <a:sym typeface="Montserrat"/>
              </a:rPr>
              <a:t>Motivação</a:t>
            </a:r>
            <a:endParaRPr>
              <a:solidFill>
                <a:srgbClr val="E2E419"/>
              </a:solidFill>
              <a:latin typeface="Montserrat"/>
              <a:ea typeface="Montserrat"/>
              <a:cs typeface="Montserrat"/>
              <a:sym typeface="Montserrat"/>
            </a:endParaRPr>
          </a:p>
        </p:txBody>
      </p:sp>
      <p:sp>
        <p:nvSpPr>
          <p:cNvPr id="153" name="Google Shape;153;p25"/>
          <p:cNvSpPr txBox="1"/>
          <p:nvPr>
            <p:ph idx="1" type="body"/>
          </p:nvPr>
        </p:nvSpPr>
        <p:spPr>
          <a:xfrm>
            <a:off x="311700" y="10177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E2E419"/>
                </a:solidFill>
                <a:latin typeface="Montserrat"/>
                <a:ea typeface="Montserrat"/>
                <a:cs typeface="Montserrat"/>
                <a:sym typeface="Montserrat"/>
              </a:rPr>
              <a:t>CVE Details (Commom Vulnerabilities and Exposures)</a:t>
            </a:r>
            <a:endParaRPr>
              <a:solidFill>
                <a:srgbClr val="E2E419"/>
              </a:solidFill>
              <a:latin typeface="Montserrat"/>
              <a:ea typeface="Montserrat"/>
              <a:cs typeface="Montserrat"/>
              <a:sym typeface="Montserrat"/>
            </a:endParaRPr>
          </a:p>
          <a:p>
            <a:pPr indent="0" lvl="0" marL="0" rtl="0" algn="l">
              <a:spcBef>
                <a:spcPts val="1600"/>
              </a:spcBef>
              <a:spcAft>
                <a:spcPts val="1600"/>
              </a:spcAft>
              <a:buNone/>
            </a:pPr>
            <a:r>
              <a:t/>
            </a:r>
            <a:endParaRPr>
              <a:solidFill>
                <a:srgbClr val="E2E419"/>
              </a:solidFill>
              <a:latin typeface="Montserrat"/>
              <a:ea typeface="Montserrat"/>
              <a:cs typeface="Montserrat"/>
              <a:sym typeface="Montserrat"/>
            </a:endParaRPr>
          </a:p>
        </p:txBody>
      </p:sp>
      <p:pic>
        <p:nvPicPr>
          <p:cNvPr id="154" name="Google Shape;154;p25"/>
          <p:cNvPicPr preferRelativeResize="0"/>
          <p:nvPr/>
        </p:nvPicPr>
        <p:blipFill>
          <a:blip r:embed="rId3">
            <a:alphaModFix/>
          </a:blip>
          <a:stretch>
            <a:fillRect/>
          </a:stretch>
        </p:blipFill>
        <p:spPr>
          <a:xfrm>
            <a:off x="2927675" y="1545575"/>
            <a:ext cx="5753026" cy="35477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61" name="Google Shape;161;p26"/>
          <p:cNvPicPr preferRelativeResize="0"/>
          <p:nvPr/>
        </p:nvPicPr>
        <p:blipFill>
          <a:blip r:embed="rId3">
            <a:alphaModFix/>
          </a:blip>
          <a:stretch>
            <a:fillRect/>
          </a:stretch>
        </p:blipFill>
        <p:spPr>
          <a:xfrm>
            <a:off x="56850" y="53475"/>
            <a:ext cx="8951399" cy="5036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7E8E9"/>
        </a:solidFill>
      </p:bgPr>
    </p:bg>
    <p:spTree>
      <p:nvGrpSpPr>
        <p:cNvPr id="165" name="Shape 165"/>
        <p:cNvGrpSpPr/>
        <p:nvPr/>
      </p:nvGrpSpPr>
      <p:grpSpPr>
        <a:xfrm>
          <a:off x="0" y="0"/>
          <a:ext cx="0" cy="0"/>
          <a:chOff x="0" y="0"/>
          <a:chExt cx="0" cy="0"/>
        </a:xfrm>
      </p:grpSpPr>
      <p:sp>
        <p:nvSpPr>
          <p:cNvPr id="166" name="Google Shape;166;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546670"/>
                </a:solidFill>
                <a:latin typeface="Montserrat"/>
                <a:ea typeface="Montserrat"/>
                <a:cs typeface="Montserrat"/>
                <a:sym typeface="Montserrat"/>
              </a:rPr>
              <a:t>Vulnerabilidades por linguagens</a:t>
            </a:r>
            <a:endParaRPr>
              <a:solidFill>
                <a:srgbClr val="546670"/>
              </a:solidFill>
              <a:latin typeface="Montserrat"/>
              <a:ea typeface="Montserrat"/>
              <a:cs typeface="Montserrat"/>
              <a:sym typeface="Montserrat"/>
            </a:endParaRPr>
          </a:p>
        </p:txBody>
      </p:sp>
      <p:sp>
        <p:nvSpPr>
          <p:cNvPr id="167" name="Google Shape;167;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pt-BR" sz="1200">
                <a:latin typeface="Montserrat"/>
                <a:ea typeface="Montserrat"/>
                <a:cs typeface="Montserrat"/>
                <a:sym typeface="Montserrat"/>
              </a:rPr>
              <a:t>Fonte: CVE Details</a:t>
            </a:r>
            <a:endParaRPr sz="1200">
              <a:latin typeface="Montserrat"/>
              <a:ea typeface="Montserrat"/>
              <a:cs typeface="Montserrat"/>
              <a:sym typeface="Montserrat"/>
            </a:endParaRPr>
          </a:p>
        </p:txBody>
      </p:sp>
      <p:graphicFrame>
        <p:nvGraphicFramePr>
          <p:cNvPr id="168" name="Google Shape;168;p27"/>
          <p:cNvGraphicFramePr/>
          <p:nvPr/>
        </p:nvGraphicFramePr>
        <p:xfrm>
          <a:off x="899850" y="1949400"/>
          <a:ext cx="3000000" cy="3000000"/>
        </p:xfrm>
        <a:graphic>
          <a:graphicData uri="http://schemas.openxmlformats.org/drawingml/2006/table">
            <a:tbl>
              <a:tblPr>
                <a:noFill/>
                <a:tableStyleId>{A7493BE0-EF0F-4BFD-B5A1-774578C94410}</a:tableStyleId>
              </a:tblPr>
              <a:tblGrid>
                <a:gridCol w="1224050"/>
                <a:gridCol w="1224050"/>
                <a:gridCol w="1224050"/>
                <a:gridCol w="1224050"/>
                <a:gridCol w="1224050"/>
                <a:gridCol w="1224050"/>
              </a:tblGrid>
              <a:tr h="403200">
                <a:tc>
                  <a:txBody>
                    <a:bodyPr/>
                    <a:lstStyle/>
                    <a:p>
                      <a:pPr indent="0" lvl="0" marL="0" rtl="0" algn="l">
                        <a:spcBef>
                          <a:spcPts val="0"/>
                        </a:spcBef>
                        <a:spcAft>
                          <a:spcPts val="0"/>
                        </a:spcAft>
                        <a:buNone/>
                      </a:pPr>
                      <a:r>
                        <a:rPr lang="pt-BR">
                          <a:solidFill>
                            <a:srgbClr val="546670"/>
                          </a:solidFill>
                        </a:rPr>
                        <a:t>Linguagens/ Frameworks</a:t>
                      </a:r>
                      <a:endParaRPr>
                        <a:solidFill>
                          <a:srgbClr val="546670"/>
                        </a:solidFill>
                      </a:endParaRPr>
                    </a:p>
                  </a:txBody>
                  <a:tcPr marT="91425" marB="91425" marR="91425" marL="91425">
                    <a:solidFill>
                      <a:srgbClr val="E7E8E9"/>
                    </a:solidFill>
                  </a:tcPr>
                </a:tc>
                <a:tc>
                  <a:txBody>
                    <a:bodyPr/>
                    <a:lstStyle/>
                    <a:p>
                      <a:pPr indent="0" lvl="0" marL="0" rtl="0" algn="ctr">
                        <a:spcBef>
                          <a:spcPts val="0"/>
                        </a:spcBef>
                        <a:spcAft>
                          <a:spcPts val="0"/>
                        </a:spcAft>
                        <a:buNone/>
                      </a:pPr>
                      <a:r>
                        <a:rPr lang="pt-BR">
                          <a:solidFill>
                            <a:srgbClr val="546670"/>
                          </a:solidFill>
                        </a:rPr>
                        <a:t>2016</a:t>
                      </a:r>
                      <a:endParaRPr>
                        <a:solidFill>
                          <a:srgbClr val="546670"/>
                        </a:solidFill>
                      </a:endParaRPr>
                    </a:p>
                  </a:txBody>
                  <a:tcPr marT="91425" marB="91425" marR="91425" marL="91425">
                    <a:solidFill>
                      <a:srgbClr val="E2E419"/>
                    </a:solidFill>
                  </a:tcPr>
                </a:tc>
                <a:tc>
                  <a:txBody>
                    <a:bodyPr/>
                    <a:lstStyle/>
                    <a:p>
                      <a:pPr indent="0" lvl="0" marL="0" rtl="0" algn="ctr">
                        <a:spcBef>
                          <a:spcPts val="0"/>
                        </a:spcBef>
                        <a:spcAft>
                          <a:spcPts val="0"/>
                        </a:spcAft>
                        <a:buNone/>
                      </a:pPr>
                      <a:r>
                        <a:rPr lang="pt-BR">
                          <a:solidFill>
                            <a:srgbClr val="546670"/>
                          </a:solidFill>
                        </a:rPr>
                        <a:t>2017</a:t>
                      </a:r>
                      <a:endParaRPr>
                        <a:solidFill>
                          <a:srgbClr val="546670"/>
                        </a:solidFill>
                      </a:endParaRPr>
                    </a:p>
                  </a:txBody>
                  <a:tcPr marT="91425" marB="91425" marR="91425" marL="91425">
                    <a:solidFill>
                      <a:srgbClr val="E2E419"/>
                    </a:solidFill>
                  </a:tcPr>
                </a:tc>
                <a:tc>
                  <a:txBody>
                    <a:bodyPr/>
                    <a:lstStyle/>
                    <a:p>
                      <a:pPr indent="0" lvl="0" marL="0" rtl="0" algn="ctr">
                        <a:spcBef>
                          <a:spcPts val="0"/>
                        </a:spcBef>
                        <a:spcAft>
                          <a:spcPts val="0"/>
                        </a:spcAft>
                        <a:buNone/>
                      </a:pPr>
                      <a:r>
                        <a:rPr lang="pt-BR">
                          <a:solidFill>
                            <a:srgbClr val="546670"/>
                          </a:solidFill>
                        </a:rPr>
                        <a:t>2018</a:t>
                      </a:r>
                      <a:endParaRPr>
                        <a:solidFill>
                          <a:srgbClr val="546670"/>
                        </a:solidFill>
                      </a:endParaRPr>
                    </a:p>
                  </a:txBody>
                  <a:tcPr marT="91425" marB="91425" marR="91425" marL="91425">
                    <a:solidFill>
                      <a:srgbClr val="E2E419"/>
                    </a:solidFill>
                  </a:tcPr>
                </a:tc>
                <a:tc>
                  <a:txBody>
                    <a:bodyPr/>
                    <a:lstStyle/>
                    <a:p>
                      <a:pPr indent="0" lvl="0" marL="0" rtl="0" algn="ctr">
                        <a:spcBef>
                          <a:spcPts val="0"/>
                        </a:spcBef>
                        <a:spcAft>
                          <a:spcPts val="0"/>
                        </a:spcAft>
                        <a:buNone/>
                      </a:pPr>
                      <a:r>
                        <a:rPr lang="pt-BR">
                          <a:solidFill>
                            <a:srgbClr val="546670"/>
                          </a:solidFill>
                        </a:rPr>
                        <a:t>2019</a:t>
                      </a:r>
                      <a:endParaRPr>
                        <a:solidFill>
                          <a:srgbClr val="546670"/>
                        </a:solidFill>
                      </a:endParaRPr>
                    </a:p>
                  </a:txBody>
                  <a:tcPr marT="91425" marB="91425" marR="91425" marL="91425">
                    <a:lnR cap="flat" cmpd="sng" w="9525">
                      <a:solidFill>
                        <a:srgbClr val="888888"/>
                      </a:solidFill>
                      <a:prstDash val="solid"/>
                      <a:round/>
                      <a:headEnd len="sm" w="sm" type="none"/>
                      <a:tailEnd len="sm" w="sm" type="none"/>
                    </a:lnR>
                    <a:solidFill>
                      <a:srgbClr val="E2E419"/>
                    </a:solidFill>
                  </a:tcPr>
                </a:tc>
                <a:tc>
                  <a:txBody>
                    <a:bodyPr/>
                    <a:lstStyle/>
                    <a:p>
                      <a:pPr indent="0" lvl="0" marL="0" rtl="0" algn="ctr">
                        <a:spcBef>
                          <a:spcPts val="0"/>
                        </a:spcBef>
                        <a:spcAft>
                          <a:spcPts val="0"/>
                        </a:spcAft>
                        <a:buNone/>
                      </a:pPr>
                      <a:r>
                        <a:rPr lang="pt-BR">
                          <a:solidFill>
                            <a:srgbClr val="434343"/>
                          </a:solidFill>
                        </a:rPr>
                        <a:t>Total</a:t>
                      </a:r>
                      <a:endParaRPr>
                        <a:solidFill>
                          <a:srgbClr val="434343"/>
                        </a:solidFill>
                      </a:endParaRPr>
                    </a:p>
                  </a:txBody>
                  <a:tcPr marT="91425" marB="91425" marR="91425" marL="91425">
                    <a:lnL cap="flat" cmpd="sng" w="9525">
                      <a:solidFill>
                        <a:srgbClr val="888888"/>
                      </a:solidFill>
                      <a:prstDash val="solid"/>
                      <a:round/>
                      <a:headEnd len="sm" w="sm" type="none"/>
                      <a:tailEnd len="sm" w="sm" type="none"/>
                    </a:lnL>
                    <a:lnR cap="flat" cmpd="sng" w="9525">
                      <a:solidFill>
                        <a:srgbClr val="888888"/>
                      </a:solidFill>
                      <a:prstDash val="solid"/>
                      <a:round/>
                      <a:headEnd len="sm" w="sm" type="none"/>
                      <a:tailEnd len="sm" w="sm" type="none"/>
                    </a:lnR>
                    <a:lnT cap="flat" cmpd="sng" w="9525">
                      <a:solidFill>
                        <a:srgbClr val="888888"/>
                      </a:solidFill>
                      <a:prstDash val="solid"/>
                      <a:round/>
                      <a:headEnd len="sm" w="sm" type="none"/>
                      <a:tailEnd len="sm" w="sm" type="none"/>
                    </a:lnT>
                    <a:lnB cap="flat" cmpd="sng" w="9525">
                      <a:solidFill>
                        <a:srgbClr val="888888"/>
                      </a:solidFill>
                      <a:prstDash val="solid"/>
                      <a:round/>
                      <a:headEnd len="sm" w="sm" type="none"/>
                      <a:tailEnd len="sm" w="sm" type="none"/>
                    </a:lnB>
                    <a:solidFill>
                      <a:srgbClr val="A5CF4D"/>
                    </a:solidFill>
                  </a:tcPr>
                </a:tc>
              </a:tr>
              <a:tr h="403200">
                <a:tc>
                  <a:txBody>
                    <a:bodyPr/>
                    <a:lstStyle/>
                    <a:p>
                      <a:pPr indent="0" lvl="0" marL="0" rtl="0" algn="l">
                        <a:spcBef>
                          <a:spcPts val="0"/>
                        </a:spcBef>
                        <a:spcAft>
                          <a:spcPts val="0"/>
                        </a:spcAft>
                        <a:buNone/>
                      </a:pPr>
                      <a:r>
                        <a:rPr lang="pt-BR">
                          <a:solidFill>
                            <a:srgbClr val="546670"/>
                          </a:solidFill>
                        </a:rPr>
                        <a:t>Python</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5</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3</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8</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6</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22</a:t>
                      </a:r>
                      <a:endParaRPr>
                        <a:solidFill>
                          <a:srgbClr val="546670"/>
                        </a:solidFill>
                      </a:endParaRPr>
                    </a:p>
                  </a:txBody>
                  <a:tcPr marT="91425" marB="91425" marR="91425" marL="91425">
                    <a:lnT cap="flat" cmpd="sng" w="9525">
                      <a:solidFill>
                        <a:srgbClr val="888888"/>
                      </a:solidFill>
                      <a:prstDash val="solid"/>
                      <a:round/>
                      <a:headEnd len="sm" w="sm" type="none"/>
                      <a:tailEnd len="sm" w="sm" type="none"/>
                    </a:lnT>
                  </a:tcPr>
                </a:tc>
              </a:tr>
              <a:tr h="403200">
                <a:tc>
                  <a:txBody>
                    <a:bodyPr/>
                    <a:lstStyle/>
                    <a:p>
                      <a:pPr indent="0" lvl="0" marL="0" rtl="0" algn="l">
                        <a:spcBef>
                          <a:spcPts val="0"/>
                        </a:spcBef>
                        <a:spcAft>
                          <a:spcPts val="0"/>
                        </a:spcAft>
                        <a:buNone/>
                      </a:pPr>
                      <a:r>
                        <a:rPr lang="pt-BR">
                          <a:solidFill>
                            <a:srgbClr val="546670"/>
                          </a:solidFill>
                        </a:rPr>
                        <a:t>Nodejs</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9</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19</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18</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2</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48</a:t>
                      </a:r>
                      <a:endParaRPr>
                        <a:solidFill>
                          <a:srgbClr val="546670"/>
                        </a:solidFill>
                      </a:endParaRPr>
                    </a:p>
                  </a:txBody>
                  <a:tcPr marT="91425" marB="91425" marR="91425" marL="91425"/>
                </a:tc>
              </a:tr>
              <a:tr h="403200">
                <a:tc>
                  <a:txBody>
                    <a:bodyPr/>
                    <a:lstStyle/>
                    <a:p>
                      <a:pPr indent="0" lvl="0" marL="0" rtl="0" algn="l">
                        <a:spcBef>
                          <a:spcPts val="0"/>
                        </a:spcBef>
                        <a:spcAft>
                          <a:spcPts val="0"/>
                        </a:spcAft>
                        <a:buNone/>
                      </a:pPr>
                      <a:r>
                        <a:rPr lang="pt-BR">
                          <a:solidFill>
                            <a:srgbClr val="546670"/>
                          </a:solidFill>
                        </a:rPr>
                        <a:t>Java</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37</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69</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55</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8</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169</a:t>
                      </a:r>
                      <a:endParaRPr>
                        <a:solidFill>
                          <a:srgbClr val="546670"/>
                        </a:solidFill>
                      </a:endParaRPr>
                    </a:p>
                  </a:txBody>
                  <a:tcPr marT="91425" marB="91425" marR="91425" marL="91425"/>
                </a:tc>
              </a:tr>
              <a:tr h="403200">
                <a:tc>
                  <a:txBody>
                    <a:bodyPr/>
                    <a:lstStyle/>
                    <a:p>
                      <a:pPr indent="0" lvl="0" marL="0" rtl="0" algn="l">
                        <a:spcBef>
                          <a:spcPts val="0"/>
                        </a:spcBef>
                        <a:spcAft>
                          <a:spcPts val="0"/>
                        </a:spcAft>
                        <a:buNone/>
                      </a:pPr>
                      <a:r>
                        <a:rPr lang="pt-BR">
                          <a:solidFill>
                            <a:srgbClr val="546670"/>
                          </a:solidFill>
                        </a:rPr>
                        <a:t>Golang</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4</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8</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11</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5</a:t>
                      </a:r>
                      <a:endParaRPr>
                        <a:solidFill>
                          <a:srgbClr val="546670"/>
                        </a:solidFill>
                      </a:endParaRPr>
                    </a:p>
                  </a:txBody>
                  <a:tcPr marT="91425" marB="91425" marR="91425" marL="91425"/>
                </a:tc>
                <a:tc>
                  <a:txBody>
                    <a:bodyPr/>
                    <a:lstStyle/>
                    <a:p>
                      <a:pPr indent="0" lvl="0" marL="0" rtl="0" algn="ctr">
                        <a:spcBef>
                          <a:spcPts val="0"/>
                        </a:spcBef>
                        <a:spcAft>
                          <a:spcPts val="0"/>
                        </a:spcAft>
                        <a:buNone/>
                      </a:pPr>
                      <a:r>
                        <a:rPr lang="pt-BR">
                          <a:solidFill>
                            <a:srgbClr val="546670"/>
                          </a:solidFill>
                        </a:rPr>
                        <a:t>28</a:t>
                      </a:r>
                      <a:endParaRPr>
                        <a:solidFill>
                          <a:srgbClr val="546670"/>
                        </a:solidFill>
                      </a:endParaRPr>
                    </a:p>
                  </a:txBody>
                  <a:tcPr marT="91425" marB="91425" marR="91425" marL="91425"/>
                </a:tc>
              </a:tr>
            </a:tbl>
          </a:graphicData>
        </a:graphic>
      </p:graphicFrame>
      <p:sp>
        <p:nvSpPr>
          <p:cNvPr id="169" name="Google Shape;169;p27"/>
          <p:cNvSpPr/>
          <p:nvPr/>
        </p:nvSpPr>
        <p:spPr>
          <a:xfrm>
            <a:off x="932450" y="2586800"/>
            <a:ext cx="7048500" cy="310800"/>
          </a:xfrm>
          <a:prstGeom prst="rect">
            <a:avLst/>
          </a:prstGeom>
          <a:noFill/>
          <a:ln cap="flat" cmpd="sng" w="9525">
            <a:solidFill>
              <a:srgbClr val="0066B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3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7E8E9"/>
        </a:solidFill>
      </p:bgPr>
    </p:bg>
    <p:spTree>
      <p:nvGrpSpPr>
        <p:cNvPr id="173" name="Shape 173"/>
        <p:cNvGrpSpPr/>
        <p:nvPr/>
      </p:nvGrpSpPr>
      <p:grpSpPr>
        <a:xfrm>
          <a:off x="0" y="0"/>
          <a:ext cx="0" cy="0"/>
          <a:chOff x="0" y="0"/>
          <a:chExt cx="0" cy="0"/>
        </a:xfrm>
      </p:grpSpPr>
      <p:sp>
        <p:nvSpPr>
          <p:cNvPr id="174" name="Google Shape;174;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4000">
                <a:solidFill>
                  <a:schemeClr val="dk2"/>
                </a:solidFill>
                <a:latin typeface="Montserrat"/>
                <a:ea typeface="Montserrat"/>
                <a:cs typeface="Montserrat"/>
                <a:sym typeface="Montserrat"/>
              </a:rPr>
              <a:t>DoS</a:t>
            </a:r>
            <a:endParaRPr sz="4000">
              <a:solidFill>
                <a:schemeClr val="dk2"/>
              </a:solidFill>
              <a:latin typeface="Montserrat"/>
              <a:ea typeface="Montserrat"/>
              <a:cs typeface="Montserrat"/>
              <a:sym typeface="Montserrat"/>
            </a:endParaRPr>
          </a:p>
        </p:txBody>
      </p:sp>
      <p:sp>
        <p:nvSpPr>
          <p:cNvPr id="175" name="Google Shape;175;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6" name="Google Shape;176;p28"/>
          <p:cNvPicPr preferRelativeResize="0"/>
          <p:nvPr/>
        </p:nvPicPr>
        <p:blipFill>
          <a:blip r:embed="rId3">
            <a:alphaModFix/>
          </a:blip>
          <a:stretch>
            <a:fillRect/>
          </a:stretch>
        </p:blipFill>
        <p:spPr>
          <a:xfrm>
            <a:off x="2096050" y="1017725"/>
            <a:ext cx="4951901" cy="40230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2E419"/>
        </a:solidFill>
      </p:bgPr>
    </p:bg>
    <p:spTree>
      <p:nvGrpSpPr>
        <p:cNvPr id="180" name="Shape 180"/>
        <p:cNvGrpSpPr/>
        <p:nvPr/>
      </p:nvGrpSpPr>
      <p:grpSpPr>
        <a:xfrm>
          <a:off x="0" y="0"/>
          <a:ext cx="0" cy="0"/>
          <a:chOff x="0" y="0"/>
          <a:chExt cx="0" cy="0"/>
        </a:xfrm>
      </p:grpSpPr>
      <p:sp>
        <p:nvSpPr>
          <p:cNvPr id="181" name="Google Shape;181;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4000">
                <a:solidFill>
                  <a:srgbClr val="546670"/>
                </a:solidFill>
              </a:rPr>
              <a:t>CVE-</a:t>
            </a:r>
            <a:r>
              <a:rPr lang="pt-BR" sz="4000">
                <a:solidFill>
                  <a:srgbClr val="546670"/>
                </a:solidFill>
              </a:rPr>
              <a:t>2018-14647</a:t>
            </a:r>
            <a:endParaRPr sz="4000">
              <a:solidFill>
                <a:srgbClr val="546670"/>
              </a:solidFill>
            </a:endParaRPr>
          </a:p>
        </p:txBody>
      </p:sp>
      <p:sp>
        <p:nvSpPr>
          <p:cNvPr id="182" name="Google Shape;182;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pt-BR" sz="2400"/>
              <a:t>ElementTree</a:t>
            </a:r>
            <a:endParaRPr sz="2400"/>
          </a:p>
          <a:p>
            <a:pPr indent="-381000" lvl="0" marL="457200" rtl="0" algn="just">
              <a:lnSpc>
                <a:spcPct val="150000"/>
              </a:lnSpc>
              <a:spcBef>
                <a:spcPts val="0"/>
              </a:spcBef>
              <a:spcAft>
                <a:spcPts val="0"/>
              </a:spcAft>
              <a:buClr>
                <a:srgbClr val="546670"/>
              </a:buClr>
              <a:buSzPts val="2400"/>
              <a:buChar char="●"/>
            </a:pPr>
            <a:r>
              <a:rPr lang="pt-BR" sz="2400">
                <a:solidFill>
                  <a:srgbClr val="546670"/>
                </a:solidFill>
              </a:rPr>
              <a:t>XML_SetHashSalt()</a:t>
            </a:r>
            <a:endParaRPr sz="2400">
              <a:solidFill>
                <a:srgbClr val="546670"/>
              </a:solidFill>
            </a:endParaRPr>
          </a:p>
          <a:p>
            <a:pPr indent="-381000" lvl="0" marL="457200" rtl="0" algn="just">
              <a:lnSpc>
                <a:spcPct val="100000"/>
              </a:lnSpc>
              <a:spcBef>
                <a:spcPts val="0"/>
              </a:spcBef>
              <a:spcAft>
                <a:spcPts val="0"/>
              </a:spcAft>
              <a:buClr>
                <a:srgbClr val="546670"/>
              </a:buClr>
              <a:buSzPts val="2400"/>
              <a:buChar char="●"/>
            </a:pPr>
            <a:r>
              <a:rPr lang="pt-BR" sz="2400">
                <a:solidFill>
                  <a:srgbClr val="546670"/>
                </a:solidFill>
              </a:rPr>
              <a:t>Ataque: XML provocando uma colisão de hash na estrutura de dados</a:t>
            </a:r>
            <a:endParaRPr sz="2400">
              <a:solidFill>
                <a:srgbClr val="546670"/>
              </a:solidFill>
            </a:endParaRPr>
          </a:p>
          <a:p>
            <a:pPr indent="0" lvl="0" marL="457200" rtl="0" algn="l">
              <a:spcBef>
                <a:spcPts val="0"/>
              </a:spcBef>
              <a:spcAft>
                <a:spcPts val="16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9" name="Google Shape;189;p30"/>
          <p:cNvPicPr preferRelativeResize="0"/>
          <p:nvPr/>
        </p:nvPicPr>
        <p:blipFill>
          <a:blip r:embed="rId3">
            <a:alphaModFix/>
          </a:blip>
          <a:stretch>
            <a:fillRect/>
          </a:stretch>
        </p:blipFill>
        <p:spPr>
          <a:xfrm>
            <a:off x="1808325" y="446474"/>
            <a:ext cx="5527350" cy="42505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93" name="Shape 193"/>
        <p:cNvGrpSpPr/>
        <p:nvPr/>
      </p:nvGrpSpPr>
      <p:grpSpPr>
        <a:xfrm>
          <a:off x="0" y="0"/>
          <a:ext cx="0" cy="0"/>
          <a:chOff x="0" y="0"/>
          <a:chExt cx="0" cy="0"/>
        </a:xfrm>
      </p:grpSpPr>
      <p:sp>
        <p:nvSpPr>
          <p:cNvPr id="194" name="Google Shape;19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4000">
                <a:solidFill>
                  <a:srgbClr val="546670"/>
                </a:solidFill>
              </a:rPr>
              <a:t>Overflow</a:t>
            </a:r>
            <a:endParaRPr sz="4000">
              <a:solidFill>
                <a:srgbClr val="546670"/>
              </a:solidFill>
            </a:endParaRPr>
          </a:p>
        </p:txBody>
      </p:sp>
      <p:sp>
        <p:nvSpPr>
          <p:cNvPr id="195" name="Google Shape;195;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96" name="Google Shape;196;p31"/>
          <p:cNvPicPr preferRelativeResize="0"/>
          <p:nvPr/>
        </p:nvPicPr>
        <p:blipFill>
          <a:blip r:embed="rId3">
            <a:alphaModFix/>
          </a:blip>
          <a:stretch>
            <a:fillRect/>
          </a:stretch>
        </p:blipFill>
        <p:spPr>
          <a:xfrm>
            <a:off x="1437623" y="1606925"/>
            <a:ext cx="6268750" cy="2507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2E419"/>
        </a:solidFill>
      </p:bgPr>
    </p:bg>
    <p:spTree>
      <p:nvGrpSpPr>
        <p:cNvPr id="200" name="Shape 200"/>
        <p:cNvGrpSpPr/>
        <p:nvPr/>
      </p:nvGrpSpPr>
      <p:grpSpPr>
        <a:xfrm>
          <a:off x="0" y="0"/>
          <a:ext cx="0" cy="0"/>
          <a:chOff x="0" y="0"/>
          <a:chExt cx="0" cy="0"/>
        </a:xfrm>
      </p:grpSpPr>
      <p:sp>
        <p:nvSpPr>
          <p:cNvPr id="201" name="Google Shape;201;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4000">
                <a:solidFill>
                  <a:srgbClr val="546670"/>
                </a:solidFill>
              </a:rPr>
              <a:t>CVE-2018-1000117</a:t>
            </a:r>
            <a:endParaRPr sz="4000">
              <a:solidFill>
                <a:srgbClr val="546670"/>
              </a:solidFill>
            </a:endParaRPr>
          </a:p>
        </p:txBody>
      </p:sp>
      <p:sp>
        <p:nvSpPr>
          <p:cNvPr id="202" name="Google Shape;202;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Clr>
                <a:srgbClr val="546670"/>
              </a:buClr>
              <a:buSzPts val="2400"/>
              <a:buChar char="●"/>
            </a:pPr>
            <a:r>
              <a:rPr lang="pt-BR" sz="2400">
                <a:solidFill>
                  <a:srgbClr val="546670"/>
                </a:solidFill>
              </a:rPr>
              <a:t>Entre as versões 3.2 e 3.6.4 Python 	</a:t>
            </a:r>
            <a:endParaRPr sz="2400">
              <a:solidFill>
                <a:srgbClr val="546670"/>
              </a:solidFill>
            </a:endParaRPr>
          </a:p>
          <a:p>
            <a:pPr indent="-381000" lvl="0" marL="457200" rtl="0" algn="just">
              <a:lnSpc>
                <a:spcPct val="150000"/>
              </a:lnSpc>
              <a:spcBef>
                <a:spcPts val="0"/>
              </a:spcBef>
              <a:spcAft>
                <a:spcPts val="0"/>
              </a:spcAft>
              <a:buClr>
                <a:srgbClr val="546670"/>
              </a:buClr>
              <a:buSzPts val="2400"/>
              <a:buChar char="●"/>
            </a:pPr>
            <a:r>
              <a:rPr lang="pt-BR" sz="2400">
                <a:solidFill>
                  <a:srgbClr val="546670"/>
                </a:solidFill>
              </a:rPr>
              <a:t>os.symlink()</a:t>
            </a:r>
            <a:endParaRPr sz="2400">
              <a:solidFill>
                <a:srgbClr val="546670"/>
              </a:solidFill>
            </a:endParaRPr>
          </a:p>
          <a:p>
            <a:pPr indent="-381000" lvl="0" marL="457200" rtl="0" algn="just">
              <a:lnSpc>
                <a:spcPct val="100000"/>
              </a:lnSpc>
              <a:spcBef>
                <a:spcPts val="0"/>
              </a:spcBef>
              <a:spcAft>
                <a:spcPts val="0"/>
              </a:spcAft>
              <a:buClr>
                <a:srgbClr val="546670"/>
              </a:buClr>
              <a:buSzPts val="2400"/>
              <a:buChar char="●"/>
            </a:pPr>
            <a:r>
              <a:rPr lang="pt-BR" sz="2400">
                <a:solidFill>
                  <a:srgbClr val="546670"/>
                </a:solidFill>
              </a:rPr>
              <a:t>Ataque: Python Script onde o atacante gerencia o local de criação do link</a:t>
            </a:r>
            <a:endParaRPr sz="24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4000">
                <a:solidFill>
                  <a:srgbClr val="546670"/>
                </a:solidFill>
              </a:rPr>
              <a:t>XSS</a:t>
            </a:r>
            <a:endParaRPr sz="4000">
              <a:solidFill>
                <a:srgbClr val="546670"/>
              </a:solidFill>
            </a:endParaRPr>
          </a:p>
        </p:txBody>
      </p:sp>
      <p:sp>
        <p:nvSpPr>
          <p:cNvPr id="208" name="Google Shape;208;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9" name="Google Shape;209;p33"/>
          <p:cNvPicPr preferRelativeResize="0"/>
          <p:nvPr/>
        </p:nvPicPr>
        <p:blipFill>
          <a:blip r:embed="rId3">
            <a:alphaModFix/>
          </a:blip>
          <a:stretch>
            <a:fillRect/>
          </a:stretch>
        </p:blipFill>
        <p:spPr>
          <a:xfrm>
            <a:off x="1423867" y="1152475"/>
            <a:ext cx="6296259" cy="39910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2E419"/>
        </a:solidFill>
      </p:bgPr>
    </p:bg>
    <p:spTree>
      <p:nvGrpSpPr>
        <p:cNvPr id="213" name="Shape 213"/>
        <p:cNvGrpSpPr/>
        <p:nvPr/>
      </p:nvGrpSpPr>
      <p:grpSpPr>
        <a:xfrm>
          <a:off x="0" y="0"/>
          <a:ext cx="0" cy="0"/>
          <a:chOff x="0" y="0"/>
          <a:chExt cx="0" cy="0"/>
        </a:xfrm>
      </p:grpSpPr>
      <p:sp>
        <p:nvSpPr>
          <p:cNvPr id="214" name="Google Shape;214;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4000">
                <a:solidFill>
                  <a:srgbClr val="546670"/>
                </a:solidFill>
              </a:rPr>
              <a:t>CVE-2019-12308</a:t>
            </a:r>
            <a:endParaRPr sz="4000">
              <a:solidFill>
                <a:srgbClr val="546670"/>
              </a:solidFill>
            </a:endParaRPr>
          </a:p>
        </p:txBody>
      </p:sp>
      <p:sp>
        <p:nvSpPr>
          <p:cNvPr id="215" name="Google Shape;215;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Clr>
                <a:schemeClr val="dk1"/>
              </a:buClr>
              <a:buSzPts val="2400"/>
              <a:buChar char="●"/>
            </a:pPr>
            <a:r>
              <a:rPr lang="pt-BR" sz="2400">
                <a:solidFill>
                  <a:srgbClr val="546670"/>
                </a:solidFill>
              </a:rPr>
              <a:t>django.contrib.admin.widgets</a:t>
            </a:r>
            <a:endParaRPr sz="2400">
              <a:solidFill>
                <a:srgbClr val="546670"/>
              </a:solidFill>
            </a:endParaRPr>
          </a:p>
          <a:p>
            <a:pPr indent="-381000" lvl="0" marL="457200" rtl="0" algn="l">
              <a:lnSpc>
                <a:spcPct val="150000"/>
              </a:lnSpc>
              <a:spcBef>
                <a:spcPts val="0"/>
              </a:spcBef>
              <a:spcAft>
                <a:spcPts val="0"/>
              </a:spcAft>
              <a:buClr>
                <a:srgbClr val="546670"/>
              </a:buClr>
              <a:buSzPts val="2400"/>
              <a:buChar char="●"/>
            </a:pPr>
            <a:r>
              <a:rPr lang="pt-BR" sz="2400">
                <a:solidFill>
                  <a:srgbClr val="546670"/>
                </a:solidFill>
              </a:rPr>
              <a:t>AdminURLFieldWidget</a:t>
            </a:r>
            <a:endParaRPr sz="2400">
              <a:solidFill>
                <a:srgbClr val="546670"/>
              </a:solidFill>
            </a:endParaRPr>
          </a:p>
          <a:p>
            <a:pPr indent="-381000" lvl="0" marL="457200" rtl="0" algn="l">
              <a:lnSpc>
                <a:spcPct val="150000"/>
              </a:lnSpc>
              <a:spcBef>
                <a:spcPts val="0"/>
              </a:spcBef>
              <a:spcAft>
                <a:spcPts val="0"/>
              </a:spcAft>
              <a:buClr>
                <a:srgbClr val="546670"/>
              </a:buClr>
              <a:buSzPts val="2400"/>
              <a:buChar char="●"/>
            </a:pPr>
            <a:r>
              <a:rPr lang="pt-BR" sz="2400">
                <a:solidFill>
                  <a:srgbClr val="546670"/>
                </a:solidFill>
              </a:rPr>
              <a:t>Versões 1.11 e 2.1</a:t>
            </a:r>
            <a:endParaRPr sz="2400">
              <a:solidFill>
                <a:srgbClr val="546670"/>
              </a:solidFill>
            </a:endParaRPr>
          </a:p>
          <a:p>
            <a:pPr indent="-381000" lvl="0" marL="457200" rtl="0" algn="l">
              <a:lnSpc>
                <a:spcPct val="150000"/>
              </a:lnSpc>
              <a:spcBef>
                <a:spcPts val="0"/>
              </a:spcBef>
              <a:spcAft>
                <a:spcPts val="0"/>
              </a:spcAft>
              <a:buClr>
                <a:srgbClr val="546670"/>
              </a:buClr>
              <a:buSzPts val="2400"/>
              <a:buChar char="●"/>
            </a:pPr>
            <a:r>
              <a:rPr lang="pt-BR" sz="2400">
                <a:solidFill>
                  <a:srgbClr val="546670"/>
                </a:solidFill>
              </a:rPr>
              <a:t>Ataque: O usuário mal intencionado pode passar um valor diferente do esperado, gerando um link javascript clicável</a:t>
            </a:r>
            <a:endParaRPr sz="2400">
              <a:solidFill>
                <a:srgbClr val="546670"/>
              </a:solidFill>
            </a:endParaRPr>
          </a:p>
          <a:p>
            <a:pPr indent="0" lvl="0" marL="0" rtl="0" algn="l">
              <a:spcBef>
                <a:spcPts val="0"/>
              </a:spcBef>
              <a:spcAft>
                <a:spcPts val="1600"/>
              </a:spcAft>
              <a:buNone/>
            </a:pPr>
            <a:r>
              <a:t/>
            </a: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546670"/>
        </a:solidFill>
      </p:bgPr>
    </p:bg>
    <p:spTree>
      <p:nvGrpSpPr>
        <p:cNvPr id="219" name="Shape 219"/>
        <p:cNvGrpSpPr/>
        <p:nvPr/>
      </p:nvGrpSpPr>
      <p:grpSpPr>
        <a:xfrm>
          <a:off x="0" y="0"/>
          <a:ext cx="0" cy="0"/>
          <a:chOff x="0" y="0"/>
          <a:chExt cx="0" cy="0"/>
        </a:xfrm>
      </p:grpSpPr>
      <p:sp>
        <p:nvSpPr>
          <p:cNvPr id="220" name="Google Shape;220;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E2E419"/>
              </a:solidFill>
            </a:endParaRPr>
          </a:p>
        </p:txBody>
      </p:sp>
      <p:sp>
        <p:nvSpPr>
          <p:cNvPr id="221" name="Google Shape;221;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22" name="Google Shape;222;p35"/>
          <p:cNvPicPr preferRelativeResize="0"/>
          <p:nvPr/>
        </p:nvPicPr>
        <p:blipFill>
          <a:blip r:embed="rId3">
            <a:alphaModFix/>
          </a:blip>
          <a:stretch>
            <a:fillRect/>
          </a:stretch>
        </p:blipFill>
        <p:spPr>
          <a:xfrm>
            <a:off x="1362699" y="1017725"/>
            <a:ext cx="6503941" cy="355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500"/>
                                        <p:tgtEl>
                                          <p:spTgt spid="2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6"/>
          <p:cNvSpPr txBox="1"/>
          <p:nvPr>
            <p:ph idx="1" type="body"/>
          </p:nvPr>
        </p:nvSpPr>
        <p:spPr>
          <a:xfrm>
            <a:off x="4931700" y="-3550"/>
            <a:ext cx="4205700" cy="5018100"/>
          </a:xfrm>
          <a:prstGeom prst="rect">
            <a:avLst/>
          </a:prstGeom>
        </p:spPr>
        <p:txBody>
          <a:bodyPr anchorCtr="0" anchor="t" bIns="91425" lIns="91425" spcFirstLastPara="1" rIns="91425" wrap="square" tIns="91425">
            <a:noAutofit/>
          </a:bodyPr>
          <a:lstStyle/>
          <a:p>
            <a:pPr indent="0" lvl="0" marL="0" rtl="0" algn="l">
              <a:lnSpc>
                <a:spcPct val="79166"/>
              </a:lnSpc>
              <a:spcBef>
                <a:spcPts val="0"/>
              </a:spcBef>
              <a:spcAft>
                <a:spcPts val="0"/>
              </a:spcAft>
              <a:buClr>
                <a:srgbClr val="546670"/>
              </a:buClr>
              <a:buSzPts val="12000"/>
              <a:buFont typeface="Arial"/>
              <a:buNone/>
            </a:pPr>
            <a:r>
              <a:rPr lang="pt-BR" sz="5500">
                <a:solidFill>
                  <a:srgbClr val="546670"/>
                </a:solidFill>
                <a:latin typeface="Montserrat"/>
                <a:ea typeface="Montserrat"/>
                <a:cs typeface="Montserrat"/>
                <a:sym typeface="Montserrat"/>
              </a:rPr>
              <a:t>Antes de usar uma lib, verifique a última data de atualização</a:t>
            </a:r>
            <a:endParaRPr sz="55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6000"/>
          </a:p>
          <a:p>
            <a:pPr indent="0" lvl="0" marL="0" rtl="0" algn="l">
              <a:spcBef>
                <a:spcPts val="1600"/>
              </a:spcBef>
              <a:spcAft>
                <a:spcPts val="1600"/>
              </a:spcAft>
              <a:buNone/>
            </a:pPr>
            <a:r>
              <a:t/>
            </a:r>
            <a:endParaRPr sz="6000"/>
          </a:p>
        </p:txBody>
      </p:sp>
      <p:sp>
        <p:nvSpPr>
          <p:cNvPr id="229" name="Google Shape;229;p36"/>
          <p:cNvSpPr/>
          <p:nvPr/>
        </p:nvSpPr>
        <p:spPr>
          <a:xfrm>
            <a:off x="0" y="10075"/>
            <a:ext cx="4572000" cy="5143500"/>
          </a:xfrm>
          <a:prstGeom prst="rect">
            <a:avLst/>
          </a:prstGeom>
          <a:solidFill>
            <a:srgbClr val="54667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6"/>
          <p:cNvSpPr txBox="1"/>
          <p:nvPr/>
        </p:nvSpPr>
        <p:spPr>
          <a:xfrm>
            <a:off x="131100" y="125300"/>
            <a:ext cx="4205700" cy="476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000">
              <a:solidFill>
                <a:srgbClr val="E2E419"/>
              </a:solidFill>
            </a:endParaRPr>
          </a:p>
          <a:p>
            <a:pPr indent="0" lvl="0" marL="0" rtl="0" algn="l">
              <a:spcBef>
                <a:spcPts val="0"/>
              </a:spcBef>
              <a:spcAft>
                <a:spcPts val="0"/>
              </a:spcAft>
              <a:buNone/>
            </a:pPr>
            <a:r>
              <a:t/>
            </a:r>
            <a:endParaRPr sz="4000">
              <a:solidFill>
                <a:srgbClr val="E2E419"/>
              </a:solidFill>
            </a:endParaRPr>
          </a:p>
          <a:p>
            <a:pPr indent="0" lvl="0" marL="0" rtl="0" algn="l">
              <a:spcBef>
                <a:spcPts val="0"/>
              </a:spcBef>
              <a:spcAft>
                <a:spcPts val="0"/>
              </a:spcAft>
              <a:buNone/>
            </a:pPr>
            <a:r>
              <a:rPr lang="pt-BR" sz="5000">
                <a:solidFill>
                  <a:srgbClr val="E2E419"/>
                </a:solidFill>
                <a:latin typeface="Montserrat"/>
                <a:ea typeface="Montserrat"/>
                <a:cs typeface="Montserrat"/>
                <a:sym typeface="Montserrat"/>
              </a:rPr>
              <a:t>Antes de tudo:</a:t>
            </a:r>
            <a:endParaRPr sz="5000">
              <a:solidFill>
                <a:srgbClr val="E2E419"/>
              </a:solidFill>
              <a:latin typeface="Montserrat"/>
              <a:ea typeface="Montserrat"/>
              <a:cs typeface="Montserrat"/>
              <a:sym typeface="Montserrat"/>
            </a:endParaRPr>
          </a:p>
          <a:p>
            <a:pPr indent="0" lvl="0" marL="0" rtl="0" algn="l">
              <a:spcBef>
                <a:spcPts val="0"/>
              </a:spcBef>
              <a:spcAft>
                <a:spcPts val="0"/>
              </a:spcAft>
              <a:buNone/>
            </a:pPr>
            <a:r>
              <a:rPr lang="pt-BR" sz="5000" u="sng">
                <a:solidFill>
                  <a:srgbClr val="E2E419"/>
                </a:solidFill>
                <a:latin typeface="Montserrat"/>
                <a:ea typeface="Montserrat"/>
                <a:cs typeface="Montserrat"/>
                <a:sym typeface="Montserrat"/>
              </a:rPr>
              <a:t>Pesquise</a:t>
            </a:r>
            <a:endParaRPr sz="5000" u="sng">
              <a:solidFill>
                <a:srgbClr val="E2E419"/>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7"/>
          <p:cNvSpPr txBox="1"/>
          <p:nvPr>
            <p:ph idx="1" type="body"/>
          </p:nvPr>
        </p:nvSpPr>
        <p:spPr>
          <a:xfrm>
            <a:off x="4754425" y="-3550"/>
            <a:ext cx="4270500" cy="5018100"/>
          </a:xfrm>
          <a:prstGeom prst="rect">
            <a:avLst/>
          </a:prstGeom>
        </p:spPr>
        <p:txBody>
          <a:bodyPr anchorCtr="0" anchor="t" bIns="91425" lIns="91425" spcFirstLastPara="1" rIns="91425" wrap="square" tIns="91425">
            <a:noAutofit/>
          </a:bodyPr>
          <a:lstStyle/>
          <a:p>
            <a:pPr indent="0" lvl="0" marL="0" rtl="0" algn="l">
              <a:lnSpc>
                <a:spcPct val="79166"/>
              </a:lnSpc>
              <a:spcBef>
                <a:spcPts val="0"/>
              </a:spcBef>
              <a:spcAft>
                <a:spcPts val="0"/>
              </a:spcAft>
              <a:buNone/>
            </a:pPr>
            <a:r>
              <a:rPr lang="pt-BR" sz="5500">
                <a:solidFill>
                  <a:srgbClr val="546670"/>
                </a:solidFill>
                <a:latin typeface="Montserrat"/>
                <a:ea typeface="Montserrat"/>
                <a:cs typeface="Montserrat"/>
                <a:sym typeface="Montserrat"/>
              </a:rPr>
              <a:t>Manter as versões de </a:t>
            </a:r>
            <a:r>
              <a:rPr lang="pt-BR" sz="5000">
                <a:solidFill>
                  <a:srgbClr val="546670"/>
                </a:solidFill>
                <a:latin typeface="Montserrat"/>
                <a:ea typeface="Montserrat"/>
                <a:cs typeface="Montserrat"/>
                <a:sym typeface="Montserrat"/>
              </a:rPr>
              <a:t>framework</a:t>
            </a:r>
            <a:r>
              <a:rPr lang="pt-BR" sz="5500">
                <a:solidFill>
                  <a:srgbClr val="546670"/>
                </a:solidFill>
                <a:latin typeface="Montserrat"/>
                <a:ea typeface="Montserrat"/>
                <a:cs typeface="Montserrat"/>
                <a:sym typeface="Montserrat"/>
              </a:rPr>
              <a:t>s e libs sempre atualizadas</a:t>
            </a:r>
            <a:endParaRPr sz="55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6000"/>
          </a:p>
          <a:p>
            <a:pPr indent="0" lvl="0" marL="0" rtl="0" algn="l">
              <a:spcBef>
                <a:spcPts val="1600"/>
              </a:spcBef>
              <a:spcAft>
                <a:spcPts val="1600"/>
              </a:spcAft>
              <a:buNone/>
            </a:pPr>
            <a:r>
              <a:t/>
            </a:r>
            <a:endParaRPr sz="6000"/>
          </a:p>
        </p:txBody>
      </p:sp>
      <p:sp>
        <p:nvSpPr>
          <p:cNvPr id="237" name="Google Shape;237;p37"/>
          <p:cNvSpPr/>
          <p:nvPr/>
        </p:nvSpPr>
        <p:spPr>
          <a:xfrm>
            <a:off x="0" y="10075"/>
            <a:ext cx="4572000" cy="5143500"/>
          </a:xfrm>
          <a:prstGeom prst="rect">
            <a:avLst/>
          </a:prstGeom>
          <a:solidFill>
            <a:srgbClr val="54667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7"/>
          <p:cNvSpPr txBox="1"/>
          <p:nvPr/>
        </p:nvSpPr>
        <p:spPr>
          <a:xfrm>
            <a:off x="50425" y="125300"/>
            <a:ext cx="4572000" cy="476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000">
              <a:solidFill>
                <a:srgbClr val="E2E419"/>
              </a:solidFill>
            </a:endParaRPr>
          </a:p>
          <a:p>
            <a:pPr indent="0" lvl="0" marL="0" rtl="0" algn="l">
              <a:spcBef>
                <a:spcPts val="0"/>
              </a:spcBef>
              <a:spcAft>
                <a:spcPts val="0"/>
              </a:spcAft>
              <a:buNone/>
            </a:pPr>
            <a:r>
              <a:t/>
            </a:r>
            <a:endParaRPr sz="6200">
              <a:solidFill>
                <a:srgbClr val="E2E419"/>
              </a:solidFill>
            </a:endParaRPr>
          </a:p>
          <a:p>
            <a:pPr indent="0" lvl="0" marL="0" rtl="0" algn="l">
              <a:spcBef>
                <a:spcPts val="0"/>
              </a:spcBef>
              <a:spcAft>
                <a:spcPts val="0"/>
              </a:spcAft>
              <a:buNone/>
            </a:pPr>
            <a:r>
              <a:rPr lang="pt-BR" sz="5000">
                <a:solidFill>
                  <a:srgbClr val="E2E419"/>
                </a:solidFill>
                <a:latin typeface="Montserrat"/>
                <a:ea typeface="Montserrat"/>
                <a:cs typeface="Montserrat"/>
                <a:sym typeface="Montserrat"/>
              </a:rPr>
              <a:t>Faça atualizações</a:t>
            </a:r>
            <a:endParaRPr sz="5000">
              <a:solidFill>
                <a:srgbClr val="E2E419"/>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8"/>
          <p:cNvSpPr txBox="1"/>
          <p:nvPr>
            <p:ph idx="1" type="body"/>
          </p:nvPr>
        </p:nvSpPr>
        <p:spPr>
          <a:xfrm>
            <a:off x="4992225" y="-3550"/>
            <a:ext cx="3920700" cy="5018100"/>
          </a:xfrm>
          <a:prstGeom prst="rect">
            <a:avLst/>
          </a:prstGeom>
        </p:spPr>
        <p:txBody>
          <a:bodyPr anchorCtr="0" anchor="t" bIns="91425" lIns="91425" spcFirstLastPara="1" rIns="91425" wrap="square" tIns="91425">
            <a:noAutofit/>
          </a:bodyPr>
          <a:lstStyle/>
          <a:p>
            <a:pPr indent="0" lvl="0" marL="0" rtl="0" algn="l">
              <a:lnSpc>
                <a:spcPct val="79166"/>
              </a:lnSpc>
              <a:spcBef>
                <a:spcPts val="0"/>
              </a:spcBef>
              <a:spcAft>
                <a:spcPts val="0"/>
              </a:spcAft>
              <a:buNone/>
            </a:pPr>
            <a:r>
              <a:rPr lang="pt-BR" sz="5000">
                <a:solidFill>
                  <a:srgbClr val="546670"/>
                </a:solidFill>
                <a:latin typeface="Montserrat"/>
                <a:ea typeface="Montserrat"/>
                <a:cs typeface="Montserrat"/>
                <a:sym typeface="Montserrat"/>
              </a:rPr>
              <a:t>Lista de vulnerabilidades e versões, assim como correções</a:t>
            </a:r>
            <a:endParaRPr sz="50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6000"/>
          </a:p>
          <a:p>
            <a:pPr indent="0" lvl="0" marL="0" rtl="0" algn="l">
              <a:spcBef>
                <a:spcPts val="1600"/>
              </a:spcBef>
              <a:spcAft>
                <a:spcPts val="1600"/>
              </a:spcAft>
              <a:buNone/>
            </a:pPr>
            <a:r>
              <a:t/>
            </a:r>
            <a:endParaRPr sz="6000"/>
          </a:p>
        </p:txBody>
      </p:sp>
      <p:sp>
        <p:nvSpPr>
          <p:cNvPr id="245" name="Google Shape;245;p38"/>
          <p:cNvSpPr/>
          <p:nvPr/>
        </p:nvSpPr>
        <p:spPr>
          <a:xfrm>
            <a:off x="0" y="10075"/>
            <a:ext cx="4572000" cy="5143500"/>
          </a:xfrm>
          <a:prstGeom prst="rect">
            <a:avLst/>
          </a:prstGeom>
          <a:solidFill>
            <a:srgbClr val="54667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8"/>
          <p:cNvSpPr txBox="1"/>
          <p:nvPr/>
        </p:nvSpPr>
        <p:spPr>
          <a:xfrm>
            <a:off x="50425" y="125300"/>
            <a:ext cx="4572000" cy="476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6000">
              <a:solidFill>
                <a:srgbClr val="E2E419"/>
              </a:solidFill>
            </a:endParaRPr>
          </a:p>
          <a:p>
            <a:pPr indent="0" lvl="0" marL="0" rtl="0" algn="l">
              <a:spcBef>
                <a:spcPts val="0"/>
              </a:spcBef>
              <a:spcAft>
                <a:spcPts val="0"/>
              </a:spcAft>
              <a:buNone/>
            </a:pPr>
            <a:r>
              <a:rPr lang="pt-BR" sz="5000">
                <a:solidFill>
                  <a:srgbClr val="E2E419"/>
                </a:solidFill>
                <a:latin typeface="Montserrat"/>
                <a:ea typeface="Montserrat"/>
                <a:cs typeface="Montserrat"/>
                <a:sym typeface="Montserrat"/>
              </a:rPr>
              <a:t>Acompanhe o Python Security</a:t>
            </a:r>
            <a:endParaRPr sz="5000">
              <a:solidFill>
                <a:srgbClr val="E2E419"/>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53" name="Google Shape;253;p39"/>
          <p:cNvPicPr preferRelativeResize="0"/>
          <p:nvPr/>
        </p:nvPicPr>
        <p:blipFill>
          <a:blip r:embed="rId3">
            <a:alphaModFix/>
          </a:blip>
          <a:stretch>
            <a:fillRect/>
          </a:stretch>
        </p:blipFill>
        <p:spPr>
          <a:xfrm>
            <a:off x="0" y="61225"/>
            <a:ext cx="9144001" cy="51435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40"/>
          <p:cNvSpPr txBox="1"/>
          <p:nvPr>
            <p:ph idx="1" type="body"/>
          </p:nvPr>
        </p:nvSpPr>
        <p:spPr>
          <a:xfrm>
            <a:off x="4992225" y="-3550"/>
            <a:ext cx="3920700" cy="5018100"/>
          </a:xfrm>
          <a:prstGeom prst="rect">
            <a:avLst/>
          </a:prstGeom>
        </p:spPr>
        <p:txBody>
          <a:bodyPr anchorCtr="0" anchor="t" bIns="91425" lIns="91425" spcFirstLastPara="1" rIns="91425" wrap="square" tIns="91425">
            <a:noAutofit/>
          </a:bodyPr>
          <a:lstStyle/>
          <a:p>
            <a:pPr indent="0" lvl="0" marL="0" rtl="0" algn="l">
              <a:lnSpc>
                <a:spcPct val="79166"/>
              </a:lnSpc>
              <a:spcBef>
                <a:spcPts val="0"/>
              </a:spcBef>
              <a:spcAft>
                <a:spcPts val="0"/>
              </a:spcAft>
              <a:buNone/>
            </a:pPr>
            <a:r>
              <a:t/>
            </a:r>
            <a:endParaRPr sz="5500">
              <a:solidFill>
                <a:srgbClr val="546670"/>
              </a:solidFill>
            </a:endParaRPr>
          </a:p>
          <a:p>
            <a:pPr indent="0" lvl="0" marL="0" rtl="0" algn="l">
              <a:lnSpc>
                <a:spcPct val="79166"/>
              </a:lnSpc>
              <a:spcBef>
                <a:spcPts val="0"/>
              </a:spcBef>
              <a:spcAft>
                <a:spcPts val="0"/>
              </a:spcAft>
              <a:buNone/>
            </a:pPr>
            <a:r>
              <a:rPr lang="pt-BR" sz="5000">
                <a:solidFill>
                  <a:srgbClr val="546670"/>
                </a:solidFill>
                <a:latin typeface="Montserrat"/>
                <a:ea typeface="Montserrat"/>
                <a:cs typeface="Montserrat"/>
                <a:sym typeface="Montserrat"/>
              </a:rPr>
              <a:t>Manter flag DEBUG de acordo com o ambiente</a:t>
            </a:r>
            <a:endParaRPr sz="50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6000"/>
          </a:p>
          <a:p>
            <a:pPr indent="0" lvl="0" marL="0" rtl="0" algn="l">
              <a:spcBef>
                <a:spcPts val="1600"/>
              </a:spcBef>
              <a:spcAft>
                <a:spcPts val="1600"/>
              </a:spcAft>
              <a:buNone/>
            </a:pPr>
            <a:r>
              <a:t/>
            </a:r>
            <a:endParaRPr sz="6000"/>
          </a:p>
        </p:txBody>
      </p:sp>
      <p:sp>
        <p:nvSpPr>
          <p:cNvPr id="260" name="Google Shape;260;p40"/>
          <p:cNvSpPr/>
          <p:nvPr/>
        </p:nvSpPr>
        <p:spPr>
          <a:xfrm>
            <a:off x="0" y="10075"/>
            <a:ext cx="4572000" cy="5143500"/>
          </a:xfrm>
          <a:prstGeom prst="rect">
            <a:avLst/>
          </a:prstGeom>
          <a:solidFill>
            <a:srgbClr val="54667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40"/>
          <p:cNvSpPr txBox="1"/>
          <p:nvPr/>
        </p:nvSpPr>
        <p:spPr>
          <a:xfrm>
            <a:off x="50425" y="125300"/>
            <a:ext cx="4572000" cy="476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5000">
              <a:solidFill>
                <a:srgbClr val="E2E419"/>
              </a:solidFill>
              <a:latin typeface="Montserrat"/>
              <a:ea typeface="Montserrat"/>
              <a:cs typeface="Montserrat"/>
              <a:sym typeface="Montserrat"/>
            </a:endParaRPr>
          </a:p>
          <a:p>
            <a:pPr indent="0" lvl="0" marL="0" rtl="0" algn="l">
              <a:spcBef>
                <a:spcPts val="0"/>
              </a:spcBef>
              <a:spcAft>
                <a:spcPts val="0"/>
              </a:spcAft>
              <a:buNone/>
            </a:pPr>
            <a:r>
              <a:t/>
            </a:r>
            <a:endParaRPr sz="5000">
              <a:solidFill>
                <a:srgbClr val="E2E419"/>
              </a:solidFill>
              <a:latin typeface="Montserrat"/>
              <a:ea typeface="Montserrat"/>
              <a:cs typeface="Montserrat"/>
              <a:sym typeface="Montserrat"/>
            </a:endParaRPr>
          </a:p>
          <a:p>
            <a:pPr indent="0" lvl="0" marL="0" rtl="0" algn="l">
              <a:lnSpc>
                <a:spcPct val="73333"/>
              </a:lnSpc>
              <a:spcBef>
                <a:spcPts val="0"/>
              </a:spcBef>
              <a:spcAft>
                <a:spcPts val="0"/>
              </a:spcAft>
              <a:buClr>
                <a:srgbClr val="E2E419"/>
              </a:buClr>
              <a:buSzPts val="15000"/>
              <a:buFont typeface="Arial"/>
              <a:buNone/>
            </a:pPr>
            <a:r>
              <a:rPr lang="pt-BR" sz="5000">
                <a:solidFill>
                  <a:srgbClr val="E2E419"/>
                </a:solidFill>
                <a:latin typeface="Montserrat"/>
                <a:ea typeface="Montserrat"/>
                <a:cs typeface="Montserrat"/>
                <a:sym typeface="Montserrat"/>
              </a:rPr>
              <a:t>Configuração de DEBUG</a:t>
            </a:r>
            <a:endParaRPr sz="5000">
              <a:solidFill>
                <a:srgbClr val="E2E419"/>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1"/>
          <p:cNvSpPr txBox="1"/>
          <p:nvPr>
            <p:ph idx="1" type="body"/>
          </p:nvPr>
        </p:nvSpPr>
        <p:spPr>
          <a:xfrm>
            <a:off x="4793025" y="-3550"/>
            <a:ext cx="4423500" cy="5018100"/>
          </a:xfrm>
          <a:prstGeom prst="rect">
            <a:avLst/>
          </a:prstGeom>
        </p:spPr>
        <p:txBody>
          <a:bodyPr anchorCtr="0" anchor="t" bIns="91425" lIns="91425" spcFirstLastPara="1" rIns="91425" wrap="square" tIns="91425">
            <a:noAutofit/>
          </a:bodyPr>
          <a:lstStyle/>
          <a:p>
            <a:pPr indent="0" lvl="0" marL="0" rtl="0" algn="l">
              <a:lnSpc>
                <a:spcPct val="79166"/>
              </a:lnSpc>
              <a:spcBef>
                <a:spcPts val="0"/>
              </a:spcBef>
              <a:spcAft>
                <a:spcPts val="0"/>
              </a:spcAft>
              <a:buNone/>
            </a:pPr>
            <a:r>
              <a:t/>
            </a:r>
            <a:endParaRPr sz="5000">
              <a:solidFill>
                <a:srgbClr val="546670"/>
              </a:solidFill>
              <a:latin typeface="Montserrat"/>
              <a:ea typeface="Montserrat"/>
              <a:cs typeface="Montserrat"/>
              <a:sym typeface="Montserrat"/>
            </a:endParaRPr>
          </a:p>
          <a:p>
            <a:pPr indent="0" lvl="0" marL="0" rtl="0" algn="l">
              <a:lnSpc>
                <a:spcPct val="79166"/>
              </a:lnSpc>
              <a:spcBef>
                <a:spcPts val="0"/>
              </a:spcBef>
              <a:spcAft>
                <a:spcPts val="0"/>
              </a:spcAft>
              <a:buNone/>
            </a:pPr>
            <a:r>
              <a:rPr lang="pt-BR" sz="5000">
                <a:solidFill>
                  <a:srgbClr val="546670"/>
                </a:solidFill>
                <a:latin typeface="Montserrat"/>
                <a:ea typeface="Montserrat"/>
                <a:cs typeface="Montserrat"/>
                <a:sym typeface="Montserrat"/>
              </a:rPr>
              <a:t>Verificar logs de testes e paths de configuração</a:t>
            </a:r>
            <a:endParaRPr sz="50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5000">
              <a:latin typeface="Montserrat"/>
              <a:ea typeface="Montserrat"/>
              <a:cs typeface="Montserrat"/>
              <a:sym typeface="Montserrat"/>
            </a:endParaRPr>
          </a:p>
          <a:p>
            <a:pPr indent="0" lvl="0" marL="0" rtl="0" algn="l">
              <a:spcBef>
                <a:spcPts val="1600"/>
              </a:spcBef>
              <a:spcAft>
                <a:spcPts val="1600"/>
              </a:spcAft>
              <a:buNone/>
            </a:pPr>
            <a:r>
              <a:t/>
            </a:r>
            <a:endParaRPr sz="5000">
              <a:latin typeface="Montserrat"/>
              <a:ea typeface="Montserrat"/>
              <a:cs typeface="Montserrat"/>
              <a:sym typeface="Montserrat"/>
            </a:endParaRPr>
          </a:p>
        </p:txBody>
      </p:sp>
      <p:sp>
        <p:nvSpPr>
          <p:cNvPr id="268" name="Google Shape;268;p41"/>
          <p:cNvSpPr/>
          <p:nvPr/>
        </p:nvSpPr>
        <p:spPr>
          <a:xfrm>
            <a:off x="0" y="10075"/>
            <a:ext cx="4572000" cy="5143500"/>
          </a:xfrm>
          <a:prstGeom prst="rect">
            <a:avLst/>
          </a:prstGeom>
          <a:solidFill>
            <a:srgbClr val="54667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1"/>
          <p:cNvSpPr txBox="1"/>
          <p:nvPr/>
        </p:nvSpPr>
        <p:spPr>
          <a:xfrm>
            <a:off x="50425" y="125300"/>
            <a:ext cx="4572000" cy="476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6000">
              <a:solidFill>
                <a:srgbClr val="E2E419"/>
              </a:solidFill>
            </a:endParaRPr>
          </a:p>
          <a:p>
            <a:pPr indent="0" lvl="0" marL="0" rtl="0" algn="l">
              <a:lnSpc>
                <a:spcPct val="73333"/>
              </a:lnSpc>
              <a:spcBef>
                <a:spcPts val="0"/>
              </a:spcBef>
              <a:spcAft>
                <a:spcPts val="0"/>
              </a:spcAft>
              <a:buNone/>
            </a:pPr>
            <a:r>
              <a:t/>
            </a:r>
            <a:endParaRPr sz="6000">
              <a:solidFill>
                <a:srgbClr val="E2E419"/>
              </a:solidFill>
            </a:endParaRPr>
          </a:p>
          <a:p>
            <a:pPr indent="0" lvl="0" marL="0" rtl="0" algn="l">
              <a:lnSpc>
                <a:spcPct val="73333"/>
              </a:lnSpc>
              <a:spcBef>
                <a:spcPts val="0"/>
              </a:spcBef>
              <a:spcAft>
                <a:spcPts val="0"/>
              </a:spcAft>
              <a:buNone/>
            </a:pPr>
            <a:r>
              <a:rPr lang="pt-BR" sz="5500">
                <a:solidFill>
                  <a:srgbClr val="E2E419"/>
                </a:solidFill>
                <a:latin typeface="Montserrat"/>
                <a:ea typeface="Montserrat"/>
                <a:cs typeface="Montserrat"/>
                <a:sym typeface="Montserrat"/>
              </a:rPr>
              <a:t>Atenção ao ambiente</a:t>
            </a:r>
            <a:endParaRPr sz="5500">
              <a:solidFill>
                <a:srgbClr val="E2E419"/>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7E8E9"/>
        </a:solidFill>
      </p:bgPr>
    </p:bg>
    <p:spTree>
      <p:nvGrpSpPr>
        <p:cNvPr id="273" name="Shape 273"/>
        <p:cNvGrpSpPr/>
        <p:nvPr/>
      </p:nvGrpSpPr>
      <p:grpSpPr>
        <a:xfrm>
          <a:off x="0" y="0"/>
          <a:ext cx="0" cy="0"/>
          <a:chOff x="0" y="0"/>
          <a:chExt cx="0" cy="0"/>
        </a:xfrm>
      </p:grpSpPr>
      <p:sp>
        <p:nvSpPr>
          <p:cNvPr id="274" name="Google Shape;274;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3000">
                <a:solidFill>
                  <a:srgbClr val="546670"/>
                </a:solidFill>
                <a:latin typeface="Montserrat"/>
                <a:ea typeface="Montserrat"/>
                <a:cs typeface="Montserrat"/>
                <a:sym typeface="Montserrat"/>
              </a:rPr>
              <a:t>Ferramentas</a:t>
            </a:r>
            <a:endParaRPr sz="3000">
              <a:solidFill>
                <a:srgbClr val="546670"/>
              </a:solidFill>
              <a:latin typeface="Montserrat"/>
              <a:ea typeface="Montserrat"/>
              <a:cs typeface="Montserrat"/>
              <a:sym typeface="Montserrat"/>
            </a:endParaRPr>
          </a:p>
        </p:txBody>
      </p:sp>
      <p:sp>
        <p:nvSpPr>
          <p:cNvPr id="275" name="Google Shape;275;p4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76" name="Google Shape;276;p42"/>
          <p:cNvPicPr preferRelativeResize="0"/>
          <p:nvPr/>
        </p:nvPicPr>
        <p:blipFill>
          <a:blip r:embed="rId3">
            <a:alphaModFix/>
          </a:blip>
          <a:stretch>
            <a:fillRect/>
          </a:stretch>
        </p:blipFill>
        <p:spPr>
          <a:xfrm>
            <a:off x="2089338" y="1152475"/>
            <a:ext cx="4965325" cy="37446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2E419"/>
        </a:solidFill>
      </p:bgPr>
    </p:bg>
    <p:spTree>
      <p:nvGrpSpPr>
        <p:cNvPr id="280" name="Shape 280"/>
        <p:cNvGrpSpPr/>
        <p:nvPr/>
      </p:nvGrpSpPr>
      <p:grpSpPr>
        <a:xfrm>
          <a:off x="0" y="0"/>
          <a:ext cx="0" cy="0"/>
          <a:chOff x="0" y="0"/>
          <a:chExt cx="0" cy="0"/>
        </a:xfrm>
      </p:grpSpPr>
      <p:sp>
        <p:nvSpPr>
          <p:cNvPr id="281" name="Google Shape;281;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4000">
                <a:solidFill>
                  <a:srgbClr val="546670"/>
                </a:solidFill>
              </a:rPr>
              <a:t>Bandit</a:t>
            </a:r>
            <a:endParaRPr sz="4000">
              <a:solidFill>
                <a:srgbClr val="546670"/>
              </a:solidFill>
            </a:endParaRPr>
          </a:p>
        </p:txBody>
      </p:sp>
      <p:sp>
        <p:nvSpPr>
          <p:cNvPr id="282" name="Google Shape;282;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83" name="Google Shape;283;p43"/>
          <p:cNvPicPr preferRelativeResize="0"/>
          <p:nvPr/>
        </p:nvPicPr>
        <p:blipFill>
          <a:blip r:embed="rId3">
            <a:alphaModFix/>
          </a:blip>
          <a:stretch>
            <a:fillRect/>
          </a:stretch>
        </p:blipFill>
        <p:spPr>
          <a:xfrm>
            <a:off x="0" y="0"/>
            <a:ext cx="9143999" cy="51435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2E419"/>
        </a:solidFill>
      </p:bgPr>
    </p:bg>
    <p:spTree>
      <p:nvGrpSpPr>
        <p:cNvPr id="287" name="Shape 287"/>
        <p:cNvGrpSpPr/>
        <p:nvPr/>
      </p:nvGrpSpPr>
      <p:grpSpPr>
        <a:xfrm>
          <a:off x="0" y="0"/>
          <a:ext cx="0" cy="0"/>
          <a:chOff x="0" y="0"/>
          <a:chExt cx="0" cy="0"/>
        </a:xfrm>
      </p:grpSpPr>
      <p:sp>
        <p:nvSpPr>
          <p:cNvPr id="288" name="Google Shape;288;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4000">
              <a:solidFill>
                <a:srgbClr val="546670"/>
              </a:solidFill>
            </a:endParaRPr>
          </a:p>
        </p:txBody>
      </p:sp>
      <p:sp>
        <p:nvSpPr>
          <p:cNvPr id="289" name="Google Shape;289;p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90" name="Google Shape;290;p44"/>
          <p:cNvPicPr preferRelativeResize="0"/>
          <p:nvPr/>
        </p:nvPicPr>
        <p:blipFill>
          <a:blip r:embed="rId3">
            <a:alphaModFix/>
          </a:blip>
          <a:stretch>
            <a:fillRect/>
          </a:stretch>
        </p:blipFill>
        <p:spPr>
          <a:xfrm>
            <a:off x="1814100" y="0"/>
            <a:ext cx="5515800" cy="51935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2E419"/>
        </a:solidFill>
      </p:bgPr>
    </p:bg>
    <p:spTree>
      <p:nvGrpSpPr>
        <p:cNvPr id="294" name="Shape 294"/>
        <p:cNvGrpSpPr/>
        <p:nvPr/>
      </p:nvGrpSpPr>
      <p:grpSpPr>
        <a:xfrm>
          <a:off x="0" y="0"/>
          <a:ext cx="0" cy="0"/>
          <a:chOff x="0" y="0"/>
          <a:chExt cx="0" cy="0"/>
        </a:xfrm>
      </p:grpSpPr>
      <p:sp>
        <p:nvSpPr>
          <p:cNvPr id="295" name="Google Shape;295;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97" name="Google Shape;297;p45"/>
          <p:cNvPicPr preferRelativeResize="0"/>
          <p:nvPr/>
        </p:nvPicPr>
        <p:blipFill>
          <a:blip r:embed="rId3">
            <a:alphaModFix/>
          </a:blip>
          <a:stretch>
            <a:fillRect/>
          </a:stretch>
        </p:blipFill>
        <p:spPr>
          <a:xfrm>
            <a:off x="1929875" y="0"/>
            <a:ext cx="5152051" cy="514349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7E8E9"/>
        </a:solidFill>
      </p:bgPr>
    </p:bg>
    <p:spTree>
      <p:nvGrpSpPr>
        <p:cNvPr id="301" name="Shape 301"/>
        <p:cNvGrpSpPr/>
        <p:nvPr/>
      </p:nvGrpSpPr>
      <p:grpSpPr>
        <a:xfrm>
          <a:off x="0" y="0"/>
          <a:ext cx="0" cy="0"/>
          <a:chOff x="0" y="0"/>
          <a:chExt cx="0" cy="0"/>
        </a:xfrm>
      </p:grpSpPr>
      <p:sp>
        <p:nvSpPr>
          <p:cNvPr id="302" name="Google Shape;302;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4000">
                <a:solidFill>
                  <a:srgbClr val="546670"/>
                </a:solidFill>
                <a:latin typeface="Montserrat"/>
                <a:ea typeface="Montserrat"/>
                <a:cs typeface="Montserrat"/>
                <a:sym typeface="Montserrat"/>
              </a:rPr>
              <a:t>Secure.py</a:t>
            </a:r>
            <a:endParaRPr sz="4000">
              <a:solidFill>
                <a:srgbClr val="546670"/>
              </a:solidFill>
              <a:latin typeface="Montserrat"/>
              <a:ea typeface="Montserrat"/>
              <a:cs typeface="Montserrat"/>
              <a:sym typeface="Montserrat"/>
            </a:endParaRPr>
          </a:p>
        </p:txBody>
      </p:sp>
      <p:sp>
        <p:nvSpPr>
          <p:cNvPr id="303" name="Google Shape;303;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04" name="Google Shape;304;p46"/>
          <p:cNvPicPr preferRelativeResize="0"/>
          <p:nvPr/>
        </p:nvPicPr>
        <p:blipFill>
          <a:blip r:embed="rId3">
            <a:alphaModFix/>
          </a:blip>
          <a:stretch>
            <a:fillRect/>
          </a:stretch>
        </p:blipFill>
        <p:spPr>
          <a:xfrm>
            <a:off x="311700" y="1152475"/>
            <a:ext cx="5649525" cy="1447625"/>
          </a:xfrm>
          <a:prstGeom prst="rect">
            <a:avLst/>
          </a:prstGeom>
          <a:noFill/>
          <a:ln>
            <a:noFill/>
          </a:ln>
        </p:spPr>
      </p:pic>
      <p:pic>
        <p:nvPicPr>
          <p:cNvPr id="305" name="Google Shape;305;p46"/>
          <p:cNvPicPr preferRelativeResize="0"/>
          <p:nvPr/>
        </p:nvPicPr>
        <p:blipFill>
          <a:blip r:embed="rId4">
            <a:alphaModFix/>
          </a:blip>
          <a:stretch>
            <a:fillRect/>
          </a:stretch>
        </p:blipFill>
        <p:spPr>
          <a:xfrm>
            <a:off x="334775" y="2819900"/>
            <a:ext cx="8474449" cy="21824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Google Shape;310;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4000">
                <a:solidFill>
                  <a:srgbClr val="546670"/>
                </a:solidFill>
                <a:latin typeface="Montserrat"/>
                <a:ea typeface="Montserrat"/>
                <a:cs typeface="Montserrat"/>
                <a:sym typeface="Montserrat"/>
              </a:rPr>
              <a:t>Outras ferramentas</a:t>
            </a:r>
            <a:endParaRPr sz="4000">
              <a:solidFill>
                <a:srgbClr val="546670"/>
              </a:solidFill>
              <a:latin typeface="Montserrat"/>
              <a:ea typeface="Montserrat"/>
              <a:cs typeface="Montserrat"/>
              <a:sym typeface="Montserrat"/>
            </a:endParaRPr>
          </a:p>
        </p:txBody>
      </p:sp>
      <p:sp>
        <p:nvSpPr>
          <p:cNvPr id="311" name="Google Shape;311;p4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rPr lang="pt-BR" sz="3000">
                <a:latin typeface="Montserrat"/>
                <a:ea typeface="Montserrat"/>
                <a:cs typeface="Montserrat"/>
                <a:sym typeface="Montserrat"/>
              </a:rPr>
              <a:t>Flask-HTTPAuth</a:t>
            </a:r>
            <a:endParaRPr sz="3000">
              <a:latin typeface="Montserrat"/>
              <a:ea typeface="Montserrat"/>
              <a:cs typeface="Montserrat"/>
              <a:sym typeface="Montserrat"/>
            </a:endParaRPr>
          </a:p>
          <a:p>
            <a:pPr indent="0" lvl="0" marL="0" rtl="0" algn="l">
              <a:spcBef>
                <a:spcPts val="1600"/>
              </a:spcBef>
              <a:spcAft>
                <a:spcPts val="0"/>
              </a:spcAft>
              <a:buNone/>
            </a:pPr>
            <a:r>
              <a:rPr lang="pt-BR" sz="3000">
                <a:latin typeface="Montserrat"/>
                <a:ea typeface="Montserrat"/>
                <a:cs typeface="Montserrat"/>
                <a:sym typeface="Montserrat"/>
              </a:rPr>
              <a:t>Talisman</a:t>
            </a:r>
            <a:endParaRPr sz="3000">
              <a:latin typeface="Montserrat"/>
              <a:ea typeface="Montserrat"/>
              <a:cs typeface="Montserrat"/>
              <a:sym typeface="Montserrat"/>
            </a:endParaRPr>
          </a:p>
          <a:p>
            <a:pPr indent="0" lvl="0" marL="0" rtl="0" algn="l">
              <a:spcBef>
                <a:spcPts val="1600"/>
              </a:spcBef>
              <a:spcAft>
                <a:spcPts val="0"/>
              </a:spcAft>
              <a:buNone/>
            </a:pPr>
            <a:r>
              <a:rPr lang="pt-BR" sz="3000">
                <a:latin typeface="Montserrat"/>
                <a:ea typeface="Montserrat"/>
                <a:cs typeface="Montserrat"/>
                <a:sym typeface="Montserrat"/>
              </a:rPr>
              <a:t>django-session-csrf</a:t>
            </a:r>
            <a:endParaRPr sz="3000">
              <a:latin typeface="Montserrat"/>
              <a:ea typeface="Montserrat"/>
              <a:cs typeface="Montserrat"/>
              <a:sym typeface="Montserrat"/>
            </a:endParaRPr>
          </a:p>
          <a:p>
            <a:pPr indent="0" lvl="0" marL="0" rtl="0" algn="l">
              <a:spcBef>
                <a:spcPts val="1600"/>
              </a:spcBef>
              <a:spcAft>
                <a:spcPts val="1600"/>
              </a:spcAft>
              <a:buNone/>
            </a:pPr>
            <a:r>
              <a:t/>
            </a:r>
            <a:endParaRPr sz="30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7E8E9"/>
        </a:solidFill>
      </p:bgPr>
    </p:bg>
    <p:spTree>
      <p:nvGrpSpPr>
        <p:cNvPr id="315" name="Shape 315"/>
        <p:cNvGrpSpPr/>
        <p:nvPr/>
      </p:nvGrpSpPr>
      <p:grpSpPr>
        <a:xfrm>
          <a:off x="0" y="0"/>
          <a:ext cx="0" cy="0"/>
          <a:chOff x="0" y="0"/>
          <a:chExt cx="0" cy="0"/>
        </a:xfrm>
      </p:grpSpPr>
      <p:sp>
        <p:nvSpPr>
          <p:cNvPr id="316" name="Google Shape;316;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Font typeface="Montserrat"/>
              <a:buChar char="●"/>
            </a:pPr>
            <a:r>
              <a:rPr lang="pt-BR" sz="3000">
                <a:latin typeface="Montserrat"/>
                <a:ea typeface="Montserrat"/>
                <a:cs typeface="Montserrat"/>
                <a:sym typeface="Montserrat"/>
              </a:rPr>
              <a:t>Não garante 100% de segurança </a:t>
            </a:r>
            <a:endParaRPr sz="3000">
              <a:latin typeface="Montserrat"/>
              <a:ea typeface="Montserrat"/>
              <a:cs typeface="Montserrat"/>
              <a:sym typeface="Montserrat"/>
            </a:endParaRPr>
          </a:p>
          <a:p>
            <a:pPr indent="-419100" lvl="0" marL="457200" rtl="0" algn="l">
              <a:spcBef>
                <a:spcPts val="0"/>
              </a:spcBef>
              <a:spcAft>
                <a:spcPts val="0"/>
              </a:spcAft>
              <a:buSzPts val="3000"/>
              <a:buFont typeface="Montserrat"/>
              <a:buChar char="●"/>
            </a:pPr>
            <a:r>
              <a:rPr lang="pt-BR" sz="3000">
                <a:latin typeface="Montserrat"/>
                <a:ea typeface="Montserrat"/>
                <a:cs typeface="Montserrat"/>
                <a:sym typeface="Montserrat"/>
              </a:rPr>
              <a:t>Minimizar superfície de ataque</a:t>
            </a:r>
            <a:endParaRPr sz="3000">
              <a:latin typeface="Montserrat"/>
              <a:ea typeface="Montserrat"/>
              <a:cs typeface="Montserrat"/>
              <a:sym typeface="Montserrat"/>
            </a:endParaRPr>
          </a:p>
          <a:p>
            <a:pPr indent="-419100" lvl="0" marL="457200" rtl="0" algn="l">
              <a:spcBef>
                <a:spcPts val="0"/>
              </a:spcBef>
              <a:spcAft>
                <a:spcPts val="0"/>
              </a:spcAft>
              <a:buSzPts val="3000"/>
              <a:buFont typeface="Montserrat"/>
              <a:buChar char="●"/>
            </a:pPr>
            <a:r>
              <a:rPr lang="pt-BR" sz="3000">
                <a:latin typeface="Montserrat"/>
                <a:ea typeface="Montserrat"/>
                <a:cs typeface="Montserrat"/>
                <a:sym typeface="Montserrat"/>
              </a:rPr>
              <a:t>Grandes desafios, mas com grandes recompensas</a:t>
            </a:r>
            <a:endParaRPr sz="3000">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1" name="Shape 321"/>
        <p:cNvGrpSpPr/>
        <p:nvPr/>
      </p:nvGrpSpPr>
      <p:grpSpPr>
        <a:xfrm>
          <a:off x="0" y="0"/>
          <a:ext cx="0" cy="0"/>
          <a:chOff x="0" y="0"/>
          <a:chExt cx="0" cy="0"/>
        </a:xfrm>
      </p:grpSpPr>
      <p:sp>
        <p:nvSpPr>
          <p:cNvPr id="322" name="Google Shape;322;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pt-BR" sz="5000">
                <a:latin typeface="Montserrat"/>
                <a:ea typeface="Montserrat"/>
                <a:cs typeface="Montserrat"/>
                <a:sym typeface="Montserrat"/>
              </a:rPr>
              <a:t>Como você evita falhas de segurança em aplicações web com Python?</a:t>
            </a:r>
            <a:endParaRPr sz="5000">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7" name="Shape 327"/>
        <p:cNvGrpSpPr/>
        <p:nvPr/>
      </p:nvGrpSpPr>
      <p:grpSpPr>
        <a:xfrm>
          <a:off x="0" y="0"/>
          <a:ext cx="0" cy="0"/>
          <a:chOff x="0" y="0"/>
          <a:chExt cx="0" cy="0"/>
        </a:xfrm>
      </p:grpSpPr>
      <p:sp>
        <p:nvSpPr>
          <p:cNvPr id="328" name="Google Shape;328;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5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330" name="Google Shape;330;p50"/>
          <p:cNvSpPr/>
          <p:nvPr/>
        </p:nvSpPr>
        <p:spPr>
          <a:xfrm>
            <a:off x="0" y="0"/>
            <a:ext cx="9144000" cy="5143500"/>
          </a:xfrm>
          <a:prstGeom prst="rect">
            <a:avLst/>
          </a:prstGeom>
          <a:solidFill>
            <a:srgbClr val="4B5C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50"/>
          <p:cNvSpPr txBox="1"/>
          <p:nvPr/>
        </p:nvSpPr>
        <p:spPr>
          <a:xfrm>
            <a:off x="735750" y="3064449"/>
            <a:ext cx="7527300" cy="990000"/>
          </a:xfrm>
          <a:prstGeom prst="rect">
            <a:avLst/>
          </a:prstGeom>
          <a:noFill/>
          <a:ln>
            <a:noFill/>
          </a:ln>
        </p:spPr>
        <p:txBody>
          <a:bodyPr anchorCtr="0" anchor="b" bIns="91425" lIns="91425" spcFirstLastPara="1" rIns="91425" wrap="square" tIns="91425">
            <a:noAutofit/>
          </a:bodyPr>
          <a:lstStyle/>
          <a:p>
            <a:pPr indent="0" lvl="0" marL="0" marR="0" rtl="0" algn="l">
              <a:lnSpc>
                <a:spcPct val="115000"/>
              </a:lnSpc>
              <a:spcBef>
                <a:spcPts val="0"/>
              </a:spcBef>
              <a:spcAft>
                <a:spcPts val="0"/>
              </a:spcAft>
              <a:buNone/>
            </a:pPr>
            <a:r>
              <a:rPr b="1" lang="pt-BR" sz="2400">
                <a:solidFill>
                  <a:srgbClr val="DBE120"/>
                </a:solidFill>
                <a:latin typeface="Montserrat"/>
                <a:ea typeface="Montserrat"/>
                <a:cs typeface="Montserrat"/>
                <a:sym typeface="Montserrat"/>
              </a:rPr>
              <a:t>Github</a:t>
            </a:r>
            <a:br>
              <a:rPr b="1" lang="pt-BR" sz="2400">
                <a:solidFill>
                  <a:srgbClr val="FFFFFF"/>
                </a:solidFill>
                <a:latin typeface="Montserrat"/>
                <a:ea typeface="Montserrat"/>
                <a:cs typeface="Montserrat"/>
                <a:sym typeface="Montserrat"/>
              </a:rPr>
            </a:br>
            <a:r>
              <a:rPr lang="pt-BR" sz="2400">
                <a:solidFill>
                  <a:srgbClr val="FFFFFF"/>
                </a:solidFill>
                <a:latin typeface="Montserrat"/>
                <a:ea typeface="Montserrat"/>
                <a:cs typeface="Montserrat"/>
                <a:sym typeface="Montserrat"/>
              </a:rPr>
              <a:t>@maricampos</a:t>
            </a:r>
            <a:endParaRPr sz="2400">
              <a:solidFill>
                <a:srgbClr val="FFFFFF"/>
              </a:solidFill>
              <a:latin typeface="Montserrat"/>
              <a:ea typeface="Montserrat"/>
              <a:cs typeface="Montserrat"/>
              <a:sym typeface="Montserrat"/>
            </a:endParaRPr>
          </a:p>
          <a:p>
            <a:pPr indent="0" lvl="0" marL="0" marR="0" rtl="0" algn="l">
              <a:lnSpc>
                <a:spcPct val="115000"/>
              </a:lnSpc>
              <a:spcBef>
                <a:spcPts val="0"/>
              </a:spcBef>
              <a:spcAft>
                <a:spcPts val="0"/>
              </a:spcAft>
              <a:buNone/>
            </a:pPr>
            <a:r>
              <a:rPr b="1" lang="pt-BR" sz="2400">
                <a:solidFill>
                  <a:srgbClr val="DBE120"/>
                </a:solidFill>
                <a:latin typeface="Montserrat"/>
                <a:ea typeface="Montserrat"/>
                <a:cs typeface="Montserrat"/>
                <a:sym typeface="Montserrat"/>
              </a:rPr>
              <a:t>Twitter &amp; LinkedIn</a:t>
            </a:r>
            <a:endParaRPr b="1" sz="2400">
              <a:solidFill>
                <a:srgbClr val="DBE120"/>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pt-BR" sz="2400">
                <a:solidFill>
                  <a:schemeClr val="lt1"/>
                </a:solidFill>
                <a:latin typeface="Montserrat"/>
                <a:ea typeface="Montserrat"/>
                <a:cs typeface="Montserrat"/>
                <a:sym typeface="Montserrat"/>
              </a:rPr>
              <a:t>@maricamppos</a:t>
            </a:r>
            <a:endParaRPr b="1" sz="2400">
              <a:solidFill>
                <a:srgbClr val="DBE120"/>
              </a:solidFill>
              <a:latin typeface="Montserrat"/>
              <a:ea typeface="Montserrat"/>
              <a:cs typeface="Montserrat"/>
              <a:sym typeface="Montserrat"/>
            </a:endParaRPr>
          </a:p>
        </p:txBody>
      </p:sp>
      <p:pic>
        <p:nvPicPr>
          <p:cNvPr id="332" name="Google Shape;332;p50"/>
          <p:cNvPicPr preferRelativeResize="0"/>
          <p:nvPr/>
        </p:nvPicPr>
        <p:blipFill>
          <a:blip r:embed="rId3">
            <a:alphaModFix/>
          </a:blip>
          <a:stretch>
            <a:fillRect/>
          </a:stretch>
        </p:blipFill>
        <p:spPr>
          <a:xfrm>
            <a:off x="7329425" y="4054450"/>
            <a:ext cx="1814572" cy="1089051"/>
          </a:xfrm>
          <a:prstGeom prst="rect">
            <a:avLst/>
          </a:prstGeom>
          <a:noFill/>
          <a:ln>
            <a:noFill/>
          </a:ln>
        </p:spPr>
      </p:pic>
      <p:sp>
        <p:nvSpPr>
          <p:cNvPr id="333" name="Google Shape;333;p50"/>
          <p:cNvSpPr txBox="1"/>
          <p:nvPr/>
        </p:nvSpPr>
        <p:spPr>
          <a:xfrm>
            <a:off x="735750" y="1017725"/>
            <a:ext cx="5186400" cy="643200"/>
          </a:xfrm>
          <a:prstGeom prst="rect">
            <a:avLst/>
          </a:prstGeom>
          <a:noFill/>
          <a:ln>
            <a:noFill/>
          </a:ln>
        </p:spPr>
        <p:txBody>
          <a:bodyPr anchorCtr="0" anchor="b" bIns="91425" lIns="91425" spcFirstLastPara="1" rIns="91425" wrap="square" tIns="91425">
            <a:noAutofit/>
          </a:bodyPr>
          <a:lstStyle/>
          <a:p>
            <a:pPr indent="0" lvl="0" marL="0" marR="0" rtl="0" algn="l">
              <a:spcBef>
                <a:spcPts val="0"/>
              </a:spcBef>
              <a:spcAft>
                <a:spcPts val="0"/>
              </a:spcAft>
              <a:buNone/>
            </a:pPr>
            <a:r>
              <a:t/>
            </a:r>
            <a:endParaRPr b="1" sz="3600">
              <a:solidFill>
                <a:srgbClr val="4B5C65"/>
              </a:solidFill>
              <a:latin typeface="Montserrat"/>
              <a:ea typeface="Montserrat"/>
              <a:cs typeface="Montserrat"/>
              <a:sym typeface="Montserrat"/>
            </a:endParaRPr>
          </a:p>
          <a:p>
            <a:pPr indent="0" lvl="0" marL="0" marR="0" rtl="0" algn="l">
              <a:spcBef>
                <a:spcPts val="0"/>
              </a:spcBef>
              <a:spcAft>
                <a:spcPts val="0"/>
              </a:spcAft>
              <a:buNone/>
            </a:pPr>
            <a:r>
              <a:rPr b="1" lang="pt-BR" sz="3600">
                <a:solidFill>
                  <a:srgbClr val="FFFFFF"/>
                </a:solidFill>
                <a:latin typeface="Montserrat"/>
                <a:ea typeface="Montserrat"/>
                <a:cs typeface="Montserrat"/>
                <a:sym typeface="Montserrat"/>
              </a:rPr>
              <a:t>valeu galera!</a:t>
            </a:r>
            <a:endParaRPr sz="3600">
              <a:solidFill>
                <a:srgbClr val="DBE120"/>
              </a:solidFill>
              <a:latin typeface="Montserrat"/>
              <a:ea typeface="Montserrat"/>
              <a:cs typeface="Montserrat"/>
              <a:sym typeface="Montserrat"/>
            </a:endParaRPr>
          </a:p>
        </p:txBody>
      </p:sp>
      <p:sp>
        <p:nvSpPr>
          <p:cNvPr id="334" name="Google Shape;334;p50"/>
          <p:cNvSpPr txBox="1"/>
          <p:nvPr/>
        </p:nvSpPr>
        <p:spPr>
          <a:xfrm>
            <a:off x="735750" y="1660925"/>
            <a:ext cx="6636000" cy="5496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rgbClr val="000000"/>
              </a:buClr>
              <a:buSzPts val="1100"/>
              <a:buFont typeface="Arial"/>
              <a:buNone/>
            </a:pPr>
            <a:r>
              <a:rPr lang="pt-BR" sz="2400">
                <a:solidFill>
                  <a:srgbClr val="DBE120"/>
                </a:solidFill>
                <a:latin typeface="Montserrat"/>
                <a:ea typeface="Montserrat"/>
                <a:cs typeface="Montserrat"/>
                <a:sym typeface="Montserrat"/>
              </a:rPr>
              <a:t>pra quem quiser trocar uma ideia depois...</a:t>
            </a:r>
            <a:endParaRPr sz="2400">
              <a:solidFill>
                <a:srgbClr val="DBE120"/>
              </a:solidFill>
              <a:latin typeface="Montserrat"/>
              <a:ea typeface="Montserrat"/>
              <a:cs typeface="Montserrat"/>
              <a:sym typeface="Montserrat"/>
            </a:endParaRPr>
          </a:p>
        </p:txBody>
      </p:sp>
      <p:sp>
        <p:nvSpPr>
          <p:cNvPr id="335" name="Google Shape;335;p50"/>
          <p:cNvSpPr txBox="1"/>
          <p:nvPr/>
        </p:nvSpPr>
        <p:spPr>
          <a:xfrm>
            <a:off x="735750" y="4203075"/>
            <a:ext cx="5828700" cy="392400"/>
          </a:xfrm>
          <a:prstGeom prst="rect">
            <a:avLst/>
          </a:prstGeom>
          <a:noFill/>
          <a:ln>
            <a:noFill/>
          </a:ln>
        </p:spPr>
        <p:txBody>
          <a:bodyPr anchorCtr="0" anchor="b" bIns="91425" lIns="91425" spcFirstLastPara="1" rIns="91425" wrap="square" tIns="91425">
            <a:noAutofit/>
          </a:bodyPr>
          <a:lstStyle/>
          <a:p>
            <a:pPr indent="0" lvl="0" marL="0" marR="0" rtl="0" algn="l">
              <a:spcBef>
                <a:spcPts val="0"/>
              </a:spcBef>
              <a:spcAft>
                <a:spcPts val="0"/>
              </a:spcAft>
              <a:buNone/>
            </a:pPr>
            <a:r>
              <a:rPr lang="pt-BR" sz="1600">
                <a:solidFill>
                  <a:srgbClr val="BBCBD4"/>
                </a:solidFill>
                <a:latin typeface="Montserrat"/>
                <a:ea typeface="Montserrat"/>
                <a:cs typeface="Montserrat"/>
                <a:sym typeface="Montserrat"/>
              </a:rPr>
              <a:t>Software Developer</a:t>
            </a:r>
            <a:r>
              <a:rPr lang="pt-BR" sz="1600">
                <a:solidFill>
                  <a:srgbClr val="BBCBD4"/>
                </a:solidFill>
                <a:latin typeface="Montserrat"/>
                <a:ea typeface="Montserrat"/>
                <a:cs typeface="Montserrat"/>
                <a:sym typeface="Montserrat"/>
              </a:rPr>
              <a:t> at Tempest Security Intelligence</a:t>
            </a:r>
            <a:endParaRPr sz="1600">
              <a:solidFill>
                <a:srgbClr val="BBCBD4"/>
              </a:solidFill>
              <a:latin typeface="Montserrat"/>
              <a:ea typeface="Montserrat"/>
              <a:cs typeface="Montserrat"/>
              <a:sym typeface="Montserra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sp>
        <p:nvSpPr>
          <p:cNvPr id="340" name="Google Shape;340;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latin typeface="Montserrat"/>
                <a:ea typeface="Montserrat"/>
                <a:cs typeface="Montserrat"/>
                <a:sym typeface="Montserrat"/>
              </a:rPr>
              <a:t>Referências</a:t>
            </a:r>
            <a:endParaRPr>
              <a:latin typeface="Montserrat"/>
              <a:ea typeface="Montserrat"/>
              <a:cs typeface="Montserrat"/>
              <a:sym typeface="Montserrat"/>
            </a:endParaRPr>
          </a:p>
        </p:txBody>
      </p:sp>
      <p:sp>
        <p:nvSpPr>
          <p:cNvPr id="341" name="Google Shape;341;p5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u="sng">
                <a:solidFill>
                  <a:schemeClr val="hlink"/>
                </a:solidFill>
                <a:hlinkClick r:id="rId3"/>
              </a:rPr>
              <a:t>https://github.com/PyCQA/bandit</a:t>
            </a:r>
            <a:endParaRPr/>
          </a:p>
          <a:p>
            <a:pPr indent="0" lvl="0" marL="0" rtl="0" algn="l">
              <a:spcBef>
                <a:spcPts val="1600"/>
              </a:spcBef>
              <a:spcAft>
                <a:spcPts val="0"/>
              </a:spcAft>
              <a:buNone/>
            </a:pPr>
            <a:r>
              <a:rPr lang="pt-BR" u="sng">
                <a:solidFill>
                  <a:schemeClr val="hlink"/>
                </a:solidFill>
                <a:hlinkClick r:id="rId4"/>
              </a:rPr>
              <a:t>https://www.cvedetails.com/</a:t>
            </a:r>
            <a:endParaRPr/>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